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4" r:id="rId1"/>
  </p:sldMasterIdLst>
  <p:notesMasterIdLst>
    <p:notesMasterId r:id="rId13"/>
  </p:notesMasterIdLst>
  <p:handoutMasterIdLst>
    <p:handoutMasterId r:id="rId14"/>
  </p:handoutMasterIdLst>
  <p:sldIdLst>
    <p:sldId id="674" r:id="rId2"/>
    <p:sldId id="640" r:id="rId3"/>
    <p:sldId id="683" r:id="rId4"/>
    <p:sldId id="699" r:id="rId5"/>
    <p:sldId id="656" r:id="rId6"/>
    <p:sldId id="700" r:id="rId7"/>
    <p:sldId id="695" r:id="rId8"/>
    <p:sldId id="704" r:id="rId9"/>
    <p:sldId id="676" r:id="rId10"/>
    <p:sldId id="673" r:id="rId11"/>
    <p:sldId id="709" r:id="rId12"/>
  </p:sldIdLst>
  <p:sldSz cx="9144000" cy="6858000" type="screen4x3"/>
  <p:notesSz cx="6950075" cy="9236075"/>
  <p:custDataLst>
    <p:tags r:id="rId15"/>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CC99FF"/>
    <a:srgbClr val="00521D"/>
    <a:srgbClr val="C6E5C3"/>
    <a:srgbClr val="C1E3BD"/>
    <a:srgbClr val="A1D49C"/>
    <a:srgbClr val="448B3D"/>
    <a:srgbClr val="0072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06" autoAdjust="0"/>
    <p:restoredTop sz="76863" autoAdjust="0"/>
  </p:normalViewPr>
  <p:slideViewPr>
    <p:cSldViewPr snapToGrid="0">
      <p:cViewPr varScale="1">
        <p:scale>
          <a:sx n="74" d="100"/>
          <a:sy n="74" d="100"/>
        </p:scale>
        <p:origin x="1816" y="17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3346"/>
    </p:cViewPr>
  </p:sorterViewPr>
  <p:notesViewPr>
    <p:cSldViewPr snapToGrid="0">
      <p:cViewPr>
        <p:scale>
          <a:sx n="100" d="100"/>
          <a:sy n="100" d="100"/>
        </p:scale>
        <p:origin x="-3512" y="107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36"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tags" Target="tags/tag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Michael.Black\Dropbox%20(Synthesis)\Associate%20Projects\mrl%20project%20master%20-%20sec\Activity%201%20-%20Trade%20Dashboard%20and%20Systems\Trade%20At%20Risk%20Project\MRL%20Schemes%20by%20Trade%20Volume%20mb.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C:\Users\Michael.Black\Dropbox%20(Synthesis)\Associate%20Projects\mrl%20project%20master%20-%20sec\Activity%201%20-%20Trade%20Dashboard%20and%20Systems\Trade%20At%20Risk%20Project\Comtrade%20-%20Canada%20trade.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C:\Users\Michael\Dropbox%20(Synthesis)\Associate%20Projects\mrl%20project%20master%20-%20sec\Activity%201%20-%20Trade%20Dashboard%20and%20Systems\Trade%20At%20Risk%20Project\BCI%20Analytics\Violations%20Combined%20-%20Sept%202017.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C:\Users\Michael\Dropbox%20(Synthesis)\Associate%20Projects\mrl%20project%20master%20-%20sec\Activity%201%20-%20Trade%20Dashboard%20and%20Systems\Trade%20At%20Risk%20Project\BCI%20Analytics\Violations%20Combined%20-%20Sept%202017.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C:\Users\Michael\Dropbox%20(Synthesis)\Associate%20Projects\mrl%20project%20master%20-%20sec\Activity%201%20-%20Trade%20Dashboard%20and%20Systems\Trade%20At%20Risk%20Project\BCI%20Analytics\Violations%20Combined%20-%20Sept%202017.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C:\Users\Michael\Dropbox%20(Synthesis)\Associate%20Projects\mrl%20project%20master%20-%20sec\Activity%201%20-%20Trade%20Dashboard%20and%20Systems\Trade%20At%20Risk%20Project\BCI%20Analytics\Violations%20Combined%20-%20Sept%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0649625928574778"/>
          <c:y val="0.724866332181647"/>
          <c:w val="0.935037407142522"/>
          <c:h val="0.25704783702245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624004609364"/>
          <c:y val="0.0308032549581224"/>
          <c:w val="0.496666167544644"/>
          <c:h val="0.711622440733501"/>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5CD2-4E22-8F8C-8D02B33FB777}"/>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5CD2-4E22-8F8C-8D02B33FB777}"/>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5CD2-4E22-8F8C-8D02B33FB777}"/>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5CD2-4E22-8F8C-8D02B33FB777}"/>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5CD2-4E22-8F8C-8D02B33FB777}"/>
              </c:ext>
            </c:extLst>
          </c:dPt>
          <c:cat>
            <c:strRef>
              <c:f>'India Cod'!$K$6:$K$10</c:f>
              <c:strCache>
                <c:ptCount val="5"/>
                <c:pt idx="0">
                  <c:v>Other</c:v>
                </c:pt>
                <c:pt idx="1">
                  <c:v>National, Codex</c:v>
                </c:pt>
                <c:pt idx="2">
                  <c:v>National</c:v>
                </c:pt>
                <c:pt idx="3">
                  <c:v>EU deferral</c:v>
                </c:pt>
                <c:pt idx="4">
                  <c:v>Codex and Codex recommended</c:v>
                </c:pt>
              </c:strCache>
            </c:strRef>
          </c:cat>
          <c:val>
            <c:numRef>
              <c:f>'India Cod'!$L$6:$L$10</c:f>
              <c:numCache>
                <c:formatCode>General</c:formatCode>
                <c:ptCount val="5"/>
                <c:pt idx="0">
                  <c:v>19.0</c:v>
                </c:pt>
                <c:pt idx="1">
                  <c:v>13.0</c:v>
                </c:pt>
                <c:pt idx="2">
                  <c:v>11.0</c:v>
                </c:pt>
                <c:pt idx="3">
                  <c:v>28.0</c:v>
                </c:pt>
                <c:pt idx="4">
                  <c:v>20.0</c:v>
                </c:pt>
              </c:numCache>
            </c:numRef>
          </c:val>
          <c:extLst xmlns:c16r2="http://schemas.microsoft.com/office/drawing/2015/06/chart">
            <c:ext xmlns:c16="http://schemas.microsoft.com/office/drawing/2014/chart" uri="{C3380CC4-5D6E-409C-BE32-E72D297353CC}">
              <c16:uniqueId val="{0000000A-5CD2-4E22-8F8C-8D02B33FB77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
          <c:y val="0.770428654744462"/>
          <c:w val="1.0"/>
          <c:h val="0.21276956982383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'Sheet6 (3)'!$A$29</c:f>
              <c:strCache>
                <c:ptCount val="1"/>
                <c:pt idx="0">
                  <c:v>United States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(3)'!$B$29:$C$29</c:f>
              <c:numCache>
                <c:formatCode>0%</c:formatCode>
                <c:ptCount val="1"/>
                <c:pt idx="0">
                  <c:v>0.47437220502236</c:v>
                </c:pt>
              </c:numCache>
              <c:extLst xmlns:c16r2="http://schemas.microsoft.com/office/drawing/2015/06/chart"/>
            </c:numRef>
          </c:val>
          <c:extLst xmlns:c16r2="http://schemas.microsoft.com/office/drawing/2015/06/chart">
            <c:ext xmlns:c16="http://schemas.microsoft.com/office/drawing/2014/chart" uri="{C3380CC4-5D6E-409C-BE32-E72D297353CC}">
              <c16:uniqueId val="{00000000-B866-4AC1-AAD4-BA3A92318A4A}"/>
            </c:ext>
          </c:extLst>
        </c:ser>
        <c:ser>
          <c:idx val="1"/>
          <c:order val="1"/>
          <c:tx>
            <c:strRef>
              <c:f>'Sheet6 (3)'!$A$30</c:f>
              <c:strCache>
                <c:ptCount val="1"/>
                <c:pt idx="0">
                  <c:v>Taiwan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(3)'!$B$30:$C$30</c:f>
              <c:numCache>
                <c:formatCode>0%</c:formatCode>
                <c:ptCount val="1"/>
                <c:pt idx="0">
                  <c:v>0.232542139662883</c:v>
                </c:pt>
              </c:numCache>
              <c:extLst xmlns:c16r2="http://schemas.microsoft.com/office/drawing/2015/06/chart"/>
            </c:numRef>
          </c:val>
          <c:extLst xmlns:c16r2="http://schemas.microsoft.com/office/drawing/2015/06/chart">
            <c:ext xmlns:c16="http://schemas.microsoft.com/office/drawing/2014/chart" uri="{C3380CC4-5D6E-409C-BE32-E72D297353CC}">
              <c16:uniqueId val="{00000001-B866-4AC1-AAD4-BA3A92318A4A}"/>
            </c:ext>
          </c:extLst>
        </c:ser>
        <c:ser>
          <c:idx val="2"/>
          <c:order val="2"/>
          <c:tx>
            <c:strRef>
              <c:f>'Sheet6 (3)'!$A$31</c:f>
              <c:strCache>
                <c:ptCount val="1"/>
                <c:pt idx="0">
                  <c:v>EU</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(3)'!$B$31:$C$31</c:f>
              <c:numCache>
                <c:formatCode>0%</c:formatCode>
                <c:ptCount val="1"/>
                <c:pt idx="0">
                  <c:v>0.12624699002408</c:v>
                </c:pt>
              </c:numCache>
              <c:extLst xmlns:c16r2="http://schemas.microsoft.com/office/drawing/2015/06/chart"/>
            </c:numRef>
          </c:val>
          <c:extLst xmlns:c16r2="http://schemas.microsoft.com/office/drawing/2015/06/chart">
            <c:ext xmlns:c16="http://schemas.microsoft.com/office/drawing/2014/chart" uri="{C3380CC4-5D6E-409C-BE32-E72D297353CC}">
              <c16:uniqueId val="{00000002-B866-4AC1-AAD4-BA3A92318A4A}"/>
            </c:ext>
          </c:extLst>
        </c:ser>
        <c:ser>
          <c:idx val="3"/>
          <c:order val="3"/>
          <c:tx>
            <c:strRef>
              <c:f>'Sheet6 (3)'!$A$32</c:f>
              <c:strCache>
                <c:ptCount val="1"/>
                <c:pt idx="0">
                  <c:v>Canada</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(3)'!$B$32:$C$32</c:f>
              <c:numCache>
                <c:formatCode>0%</c:formatCode>
                <c:ptCount val="1"/>
                <c:pt idx="0">
                  <c:v>0.087375300997592</c:v>
                </c:pt>
              </c:numCache>
              <c:extLst xmlns:c16r2="http://schemas.microsoft.com/office/drawing/2015/06/chart"/>
            </c:numRef>
          </c:val>
          <c:extLst xmlns:c16r2="http://schemas.microsoft.com/office/drawing/2015/06/chart">
            <c:ext xmlns:c16="http://schemas.microsoft.com/office/drawing/2014/chart" uri="{C3380CC4-5D6E-409C-BE32-E72D297353CC}">
              <c16:uniqueId val="{00000003-B866-4AC1-AAD4-BA3A92318A4A}"/>
            </c:ext>
          </c:extLst>
        </c:ser>
        <c:ser>
          <c:idx val="4"/>
          <c:order val="4"/>
          <c:tx>
            <c:strRef>
              <c:f>'Sheet6 (3)'!$A$33</c:f>
              <c:strCache>
                <c:ptCount val="1"/>
                <c:pt idx="0">
                  <c:v>Japan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(3)'!$B$33:$C$33</c:f>
              <c:numCache>
                <c:formatCode>0%</c:formatCode>
                <c:ptCount val="1"/>
                <c:pt idx="0">
                  <c:v>0.0405916752665979</c:v>
                </c:pt>
              </c:numCache>
              <c:extLst xmlns:c16r2="http://schemas.microsoft.com/office/drawing/2015/06/chart"/>
            </c:numRef>
          </c:val>
          <c:extLst xmlns:c16r2="http://schemas.microsoft.com/office/drawing/2015/06/chart">
            <c:ext xmlns:c16="http://schemas.microsoft.com/office/drawing/2014/chart" uri="{C3380CC4-5D6E-409C-BE32-E72D297353CC}">
              <c16:uniqueId val="{00000004-B866-4AC1-AAD4-BA3A92318A4A}"/>
            </c:ext>
          </c:extLst>
        </c:ser>
        <c:ser>
          <c:idx val="5"/>
          <c:order val="5"/>
          <c:tx>
            <c:strRef>
              <c:f>'Sheet6 (3)'!$A$34</c:f>
              <c:strCache>
                <c:ptCount val="1"/>
                <c:pt idx="0">
                  <c:v>Australia</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(3)'!$B$34:$C$34</c:f>
              <c:numCache>
                <c:formatCode>0%</c:formatCode>
                <c:ptCount val="1"/>
                <c:pt idx="0">
                  <c:v>0.0237358101135191</c:v>
                </c:pt>
              </c:numCache>
              <c:extLst xmlns:c16r2="http://schemas.microsoft.com/office/drawing/2015/06/chart"/>
            </c:numRef>
          </c:val>
          <c:extLst xmlns:c16r2="http://schemas.microsoft.com/office/drawing/2015/06/chart">
            <c:ext xmlns:c16="http://schemas.microsoft.com/office/drawing/2014/chart" uri="{C3380CC4-5D6E-409C-BE32-E72D297353CC}">
              <c16:uniqueId val="{00000005-B866-4AC1-AAD4-BA3A92318A4A}"/>
            </c:ext>
          </c:extLst>
        </c:ser>
        <c:ser>
          <c:idx val="6"/>
          <c:order val="6"/>
          <c:tx>
            <c:strRef>
              <c:f>'Sheet6 (3)'!$A$35</c:f>
              <c:strCache>
                <c:ptCount val="1"/>
                <c:pt idx="0">
                  <c:v>Hong Kong</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1"/>
              <c:pt idx="0">
                <c:v>2</c:v>
              </c:pt>
              <c:extLst>
                <c:ext xmlns:c15="http://schemas.microsoft.com/office/drawing/2012/chart" uri="{02D57815-91ED-43cb-92C2-25804820EDAC}">
                  <c15:autoCat val="1"/>
                </c:ext>
              </c:extLst>
            </c:strLit>
          </c:cat>
          <c:val>
            <c:numRef>
              <c:f>'Sheet6 (3)'!$B$35:$C$35</c:f>
              <c:numCache>
                <c:formatCode>0%</c:formatCode>
                <c:ptCount val="1"/>
                <c:pt idx="0">
                  <c:v>0.0151358789129687</c:v>
                </c:pt>
              </c:numCache>
              <c:extLst xmlns:c16r2="http://schemas.microsoft.com/office/drawing/2015/06/chart"/>
            </c:numRef>
          </c:val>
          <c:extLst xmlns:c16r2="http://schemas.microsoft.com/office/drawing/2015/06/chart">
            <c:ext xmlns:c16="http://schemas.microsoft.com/office/drawing/2014/chart" uri="{C3380CC4-5D6E-409C-BE32-E72D297353CC}">
              <c16:uniqueId val="{00000006-B866-4AC1-AAD4-BA3A92318A4A}"/>
            </c:ext>
          </c:extLst>
        </c:ser>
        <c:dLbls>
          <c:dLblPos val="ctr"/>
          <c:showLegendKey val="0"/>
          <c:showVal val="1"/>
          <c:showCatName val="0"/>
          <c:showSerName val="0"/>
          <c:showPercent val="0"/>
          <c:showBubbleSize val="0"/>
        </c:dLbls>
        <c:gapWidth val="150"/>
        <c:overlap val="100"/>
        <c:axId val="1208953552"/>
        <c:axId val="1208383104"/>
      </c:barChart>
      <c:catAx>
        <c:axId val="1208953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08383104"/>
        <c:crosses val="autoZero"/>
        <c:auto val="1"/>
        <c:lblAlgn val="ctr"/>
        <c:lblOffset val="100"/>
        <c:noMultiLvlLbl val="0"/>
      </c:catAx>
      <c:valAx>
        <c:axId val="1208383104"/>
        <c:scaling>
          <c:orientation val="minMax"/>
        </c:scaling>
        <c:delete val="1"/>
        <c:axPos val="l"/>
        <c:numFmt formatCode="0%" sourceLinked="1"/>
        <c:majorTickMark val="none"/>
        <c:minorTickMark val="none"/>
        <c:tickLblPos val="nextTo"/>
        <c:crossAx val="1208953552"/>
        <c:crosses val="autoZero"/>
        <c:crossBetween val="between"/>
      </c:valAx>
      <c:spPr>
        <a:noFill/>
        <a:ln>
          <a:noFill/>
        </a:ln>
        <a:effectLst/>
      </c:spPr>
    </c:plotArea>
    <c:legend>
      <c:legendPos val="b"/>
      <c:layout>
        <c:manualLayout>
          <c:xMode val="edge"/>
          <c:yMode val="edge"/>
          <c:x val="0.69444637633908"/>
          <c:y val="0.20627573128626"/>
          <c:w val="0.305553402169815"/>
          <c:h val="0.48310180052221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'Sheet6 (2)'!$B$22</c:f>
              <c:strCache>
                <c:ptCount val="1"/>
                <c:pt idx="0">
                  <c:v>Exceeds MRL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'Sheet6 (2)'!$A$23:$A$28</c:f>
              <c:strCache>
                <c:ptCount val="6"/>
                <c:pt idx="0">
                  <c:v>US
(1379 total)</c:v>
                </c:pt>
                <c:pt idx="1">
                  <c:v>Taiwan
(733 total)</c:v>
                </c:pt>
                <c:pt idx="2">
                  <c:v>EU
(365 total)</c:v>
                </c:pt>
                <c:pt idx="3">
                  <c:v>Japan
(121 total)</c:v>
                </c:pt>
                <c:pt idx="4">
                  <c:v>Australia
(75 total)</c:v>
                </c:pt>
                <c:pt idx="5">
                  <c:v>TOTAL
(2673 total)</c:v>
                </c:pt>
              </c:strCache>
            </c:strRef>
          </c:cat>
          <c:val>
            <c:numRef>
              <c:f>'Sheet6 (2)'!$B$23:$B$28</c:f>
              <c:numCache>
                <c:formatCode>0%</c:formatCode>
                <c:ptCount val="6"/>
                <c:pt idx="0">
                  <c:v>0.065989847715736</c:v>
                </c:pt>
                <c:pt idx="1">
                  <c:v>0.115384615384615</c:v>
                </c:pt>
                <c:pt idx="2">
                  <c:v>0.381471389645777</c:v>
                </c:pt>
                <c:pt idx="3">
                  <c:v>0.161016949152542</c:v>
                </c:pt>
                <c:pt idx="4">
                  <c:v>0.188405797101449</c:v>
                </c:pt>
                <c:pt idx="5">
                  <c:v>0.13070141816788</c:v>
                </c:pt>
              </c:numCache>
            </c:numRef>
          </c:val>
          <c:extLst xmlns:c16r2="http://schemas.microsoft.com/office/drawing/2015/06/chart">
            <c:ext xmlns:c16="http://schemas.microsoft.com/office/drawing/2014/chart" uri="{C3380CC4-5D6E-409C-BE32-E72D297353CC}">
              <c16:uniqueId val="{00000000-CE78-4573-99D7-877FCE1F8D00}"/>
            </c:ext>
          </c:extLst>
        </c:ser>
        <c:ser>
          <c:idx val="1"/>
          <c:order val="1"/>
          <c:tx>
            <c:strRef>
              <c:f>'Sheet6 (2)'!$C$22</c:f>
              <c:strCache>
                <c:ptCount val="1"/>
                <c:pt idx="0">
                  <c:v>No MRL or default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'Sheet6 (2)'!$A$23:$A$28</c:f>
              <c:strCache>
                <c:ptCount val="6"/>
                <c:pt idx="0">
                  <c:v>US
(1379 total)</c:v>
                </c:pt>
                <c:pt idx="1">
                  <c:v>Taiwan
(733 total)</c:v>
                </c:pt>
                <c:pt idx="2">
                  <c:v>EU
(365 total)</c:v>
                </c:pt>
                <c:pt idx="3">
                  <c:v>Japan
(121 total)</c:v>
                </c:pt>
                <c:pt idx="4">
                  <c:v>Australia
(75 total)</c:v>
                </c:pt>
                <c:pt idx="5">
                  <c:v>TOTAL
(2673 total)</c:v>
                </c:pt>
              </c:strCache>
            </c:strRef>
          </c:cat>
          <c:val>
            <c:numRef>
              <c:f>'Sheet6 (2)'!$C$23:$C$28</c:f>
              <c:numCache>
                <c:formatCode>0%</c:formatCode>
                <c:ptCount val="6"/>
                <c:pt idx="0">
                  <c:v>0.934010152284264</c:v>
                </c:pt>
                <c:pt idx="1">
                  <c:v>0.884615384615385</c:v>
                </c:pt>
                <c:pt idx="2">
                  <c:v>0.618528610354224</c:v>
                </c:pt>
                <c:pt idx="3">
                  <c:v>0.838983050847457</c:v>
                </c:pt>
                <c:pt idx="4">
                  <c:v>0.811594202898551</c:v>
                </c:pt>
                <c:pt idx="5">
                  <c:v>0.869298581832119</c:v>
                </c:pt>
              </c:numCache>
            </c:numRef>
          </c:val>
          <c:extLst xmlns:c16r2="http://schemas.microsoft.com/office/drawing/2015/06/chart">
            <c:ext xmlns:c16="http://schemas.microsoft.com/office/drawing/2014/chart" uri="{C3380CC4-5D6E-409C-BE32-E72D297353CC}">
              <c16:uniqueId val="{00000001-CE78-4573-99D7-877FCE1F8D00}"/>
            </c:ext>
          </c:extLst>
        </c:ser>
        <c:dLbls>
          <c:dLblPos val="ctr"/>
          <c:showLegendKey val="0"/>
          <c:showVal val="1"/>
          <c:showCatName val="0"/>
          <c:showSerName val="0"/>
          <c:showPercent val="0"/>
          <c:showBubbleSize val="0"/>
        </c:dLbls>
        <c:gapWidth val="150"/>
        <c:overlap val="100"/>
        <c:axId val="1174122048"/>
        <c:axId val="1174136048"/>
      </c:barChart>
      <c:catAx>
        <c:axId val="117412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74136048"/>
        <c:crosses val="autoZero"/>
        <c:auto val="1"/>
        <c:lblAlgn val="ctr"/>
        <c:lblOffset val="100"/>
        <c:noMultiLvlLbl val="0"/>
      </c:catAx>
      <c:valAx>
        <c:axId val="11741360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174122048"/>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Sheet7!$B$18</c:f>
              <c:strCache>
                <c:ptCount val="1"/>
                <c:pt idx="0">
                  <c:v>Exceeds MRL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Sheet7!$A$19:$A$25</c:f>
              <c:strCache>
                <c:ptCount val="7"/>
                <c:pt idx="0">
                  <c:v>Asia (Ex. Near East)</c:v>
                </c:pt>
                <c:pt idx="1">
                  <c:v>Latin Amer. &amp; Carib</c:v>
                </c:pt>
                <c:pt idx="2">
                  <c:v>Northern America</c:v>
                </c:pt>
                <c:pt idx="3">
                  <c:v>Near East</c:v>
                </c:pt>
                <c:pt idx="4">
                  <c:v>Western Europe</c:v>
                </c:pt>
                <c:pt idx="5">
                  <c:v>Northern Africa</c:v>
                </c:pt>
                <c:pt idx="6">
                  <c:v>Other</c:v>
                </c:pt>
              </c:strCache>
            </c:strRef>
          </c:cat>
          <c:val>
            <c:numRef>
              <c:f>Sheet7!$B$19:$B$25</c:f>
              <c:numCache>
                <c:formatCode>General</c:formatCode>
                <c:ptCount val="7"/>
                <c:pt idx="0">
                  <c:v>157.0</c:v>
                </c:pt>
                <c:pt idx="1">
                  <c:v>41.0</c:v>
                </c:pt>
                <c:pt idx="2">
                  <c:v>40.0</c:v>
                </c:pt>
                <c:pt idx="3">
                  <c:v>74.0</c:v>
                </c:pt>
                <c:pt idx="4">
                  <c:v>23.0</c:v>
                </c:pt>
                <c:pt idx="5">
                  <c:v>23.0</c:v>
                </c:pt>
                <c:pt idx="6">
                  <c:v>17.0</c:v>
                </c:pt>
              </c:numCache>
            </c:numRef>
          </c:val>
          <c:extLst xmlns:c16r2="http://schemas.microsoft.com/office/drawing/2015/06/chart">
            <c:ext xmlns:c16="http://schemas.microsoft.com/office/drawing/2014/chart" uri="{C3380CC4-5D6E-409C-BE32-E72D297353CC}">
              <c16:uniqueId val="{00000000-31B5-43B5-AE26-52596E17B5CA}"/>
            </c:ext>
          </c:extLst>
        </c:ser>
        <c:ser>
          <c:idx val="1"/>
          <c:order val="1"/>
          <c:tx>
            <c:strRef>
              <c:f>Sheet7!$C$18</c:f>
              <c:strCache>
                <c:ptCount val="1"/>
                <c:pt idx="0">
                  <c:v>No MRL or default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Sheet7!$A$19:$A$25</c:f>
              <c:strCache>
                <c:ptCount val="7"/>
                <c:pt idx="0">
                  <c:v>Asia (Ex. Near East)</c:v>
                </c:pt>
                <c:pt idx="1">
                  <c:v>Latin Amer. &amp; Carib</c:v>
                </c:pt>
                <c:pt idx="2">
                  <c:v>Northern America</c:v>
                </c:pt>
                <c:pt idx="3">
                  <c:v>Near East</c:v>
                </c:pt>
                <c:pt idx="4">
                  <c:v>Western Europe</c:v>
                </c:pt>
                <c:pt idx="5">
                  <c:v>Northern Africa</c:v>
                </c:pt>
                <c:pt idx="6">
                  <c:v>Other</c:v>
                </c:pt>
              </c:strCache>
            </c:strRef>
          </c:cat>
          <c:val>
            <c:numRef>
              <c:f>Sheet7!$C$19:$C$25</c:f>
              <c:numCache>
                <c:formatCode>General</c:formatCode>
                <c:ptCount val="7"/>
                <c:pt idx="0">
                  <c:v>1052.0</c:v>
                </c:pt>
                <c:pt idx="1">
                  <c:v>547.0</c:v>
                </c:pt>
                <c:pt idx="2">
                  <c:v>202.0</c:v>
                </c:pt>
                <c:pt idx="3">
                  <c:v>136.0</c:v>
                </c:pt>
                <c:pt idx="4">
                  <c:v>145.0</c:v>
                </c:pt>
                <c:pt idx="5">
                  <c:v>56.0</c:v>
                </c:pt>
                <c:pt idx="6">
                  <c:v>99.0</c:v>
                </c:pt>
              </c:numCache>
            </c:numRef>
          </c:val>
          <c:extLst xmlns:c16r2="http://schemas.microsoft.com/office/drawing/2015/06/chart">
            <c:ext xmlns:c16="http://schemas.microsoft.com/office/drawing/2014/chart" uri="{C3380CC4-5D6E-409C-BE32-E72D297353CC}">
              <c16:uniqueId val="{00000001-31B5-43B5-AE26-52596E17B5CA}"/>
            </c:ext>
          </c:extLst>
        </c:ser>
        <c:dLbls>
          <c:dLblPos val="ctr"/>
          <c:showLegendKey val="0"/>
          <c:showVal val="1"/>
          <c:showCatName val="0"/>
          <c:showSerName val="0"/>
          <c:showPercent val="0"/>
          <c:showBubbleSize val="0"/>
        </c:dLbls>
        <c:gapWidth val="150"/>
        <c:overlap val="100"/>
        <c:axId val="1208535312"/>
        <c:axId val="1208475760"/>
      </c:barChart>
      <c:catAx>
        <c:axId val="1208535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08475760"/>
        <c:crosses val="autoZero"/>
        <c:auto val="1"/>
        <c:lblAlgn val="ctr"/>
        <c:lblOffset val="100"/>
        <c:noMultiLvlLbl val="0"/>
      </c:catAx>
      <c:valAx>
        <c:axId val="12084757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085353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Sheet1!$J$1</c:f>
              <c:strCache>
                <c:ptCount val="1"/>
                <c:pt idx="0">
                  <c:v>Sum of Number</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DE4-4E70-885C-E7703C3C8BC5}"/>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DE4-4E70-885C-E7703C3C8BC5}"/>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8DE4-4E70-885C-E7703C3C8BC5}"/>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DE4-4E70-885C-E7703C3C8BC5}"/>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8DE4-4E70-885C-E7703C3C8BC5}"/>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8DE4-4E70-885C-E7703C3C8BC5}"/>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8DE4-4E70-885C-E7703C3C8BC5}"/>
              </c:ext>
            </c:extLst>
          </c:dPt>
          <c:dPt>
            <c:idx val="7"/>
            <c:bubble3D val="0"/>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F-8DE4-4E70-885C-E7703C3C8BC5}"/>
              </c:ext>
            </c:extLst>
          </c:dPt>
          <c:dPt>
            <c:idx val="8"/>
            <c:bubble3D val="0"/>
            <c:spPr>
              <a:solidFill>
                <a:schemeClr val="accent3">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1-8DE4-4E70-885C-E7703C3C8BC5}"/>
              </c:ext>
            </c:extLst>
          </c:dPt>
          <c:dPt>
            <c:idx val="9"/>
            <c:bubble3D val="0"/>
            <c:spPr>
              <a:solidFill>
                <a:schemeClr val="accent4">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3-8DE4-4E70-885C-E7703C3C8BC5}"/>
              </c:ext>
            </c:extLst>
          </c:dPt>
          <c:dPt>
            <c:idx val="10"/>
            <c:bubble3D val="0"/>
            <c:spPr>
              <a:solidFill>
                <a:schemeClr val="accent5">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5-8DE4-4E70-885C-E7703C3C8BC5}"/>
              </c:ext>
            </c:extLst>
          </c:dPt>
          <c:dPt>
            <c:idx val="11"/>
            <c:bubble3D val="0"/>
            <c:spPr>
              <a:solidFill>
                <a:schemeClr val="accent6">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7-8DE4-4E70-885C-E7703C3C8BC5}"/>
              </c:ext>
            </c:extLst>
          </c:dPt>
          <c:dPt>
            <c:idx val="12"/>
            <c:bubble3D val="0"/>
            <c:spPr>
              <a:solidFill>
                <a:schemeClr val="accent1">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9-8DE4-4E70-885C-E7703C3C8BC5}"/>
              </c:ext>
            </c:extLst>
          </c:dPt>
          <c:dPt>
            <c:idx val="13"/>
            <c:bubble3D val="0"/>
            <c:spPr>
              <a:solidFill>
                <a:schemeClr val="accent2">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B-8DE4-4E70-885C-E7703C3C8BC5}"/>
              </c:ext>
            </c:extLst>
          </c:dPt>
          <c:dPt>
            <c:idx val="14"/>
            <c:bubble3D val="0"/>
            <c:spPr>
              <a:solidFill>
                <a:schemeClr val="accent3">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D-8DE4-4E70-885C-E7703C3C8BC5}"/>
              </c:ext>
            </c:extLst>
          </c:dPt>
          <c:dPt>
            <c:idx val="15"/>
            <c:bubble3D val="0"/>
            <c:spPr>
              <a:solidFill>
                <a:schemeClr val="accent4">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F-8DE4-4E70-885C-E7703C3C8BC5}"/>
              </c:ext>
            </c:extLst>
          </c:dPt>
          <c:dPt>
            <c:idx val="16"/>
            <c:bubble3D val="0"/>
            <c:spPr>
              <a:solidFill>
                <a:schemeClr val="accent5">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1-8DE4-4E70-885C-E7703C3C8BC5}"/>
              </c:ext>
            </c:extLst>
          </c:dPt>
          <c:dPt>
            <c:idx val="17"/>
            <c:bubble3D val="0"/>
            <c:spPr>
              <a:solidFill>
                <a:schemeClr val="accent6">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3-8DE4-4E70-885C-E7703C3C8BC5}"/>
              </c:ext>
            </c:extLst>
          </c:dPt>
          <c:dPt>
            <c:idx val="18"/>
            <c:bubble3D val="0"/>
            <c:spPr>
              <a:solidFill>
                <a:schemeClr val="accent1">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5-8DE4-4E70-885C-E7703C3C8BC5}"/>
              </c:ext>
            </c:extLst>
          </c:dPt>
          <c:dPt>
            <c:idx val="19"/>
            <c:bubble3D val="0"/>
            <c:spPr>
              <a:solidFill>
                <a:schemeClr val="accent2">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7-8DE4-4E70-885C-E7703C3C8BC5}"/>
              </c:ext>
            </c:extLst>
          </c:dPt>
          <c:dPt>
            <c:idx val="20"/>
            <c:bubble3D val="0"/>
            <c:spPr>
              <a:solidFill>
                <a:schemeClr val="accent3">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9-8DE4-4E70-885C-E7703C3C8BC5}"/>
              </c:ext>
            </c:extLst>
          </c:dPt>
          <c:dPt>
            <c:idx val="21"/>
            <c:bubble3D val="0"/>
            <c:spPr>
              <a:solidFill>
                <a:schemeClr val="accent4">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B-8DE4-4E70-885C-E7703C3C8BC5}"/>
              </c:ext>
            </c:extLst>
          </c:dPt>
          <c:dPt>
            <c:idx val="22"/>
            <c:bubble3D val="0"/>
            <c:spPr>
              <a:solidFill>
                <a:schemeClr val="accent5">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D-8DE4-4E70-885C-E7703C3C8BC5}"/>
              </c:ext>
            </c:extLst>
          </c:dPt>
          <c:dPt>
            <c:idx val="23"/>
            <c:bubble3D val="0"/>
            <c:spPr>
              <a:solidFill>
                <a:schemeClr val="accent6">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F-8DE4-4E70-885C-E7703C3C8BC5}"/>
              </c:ext>
            </c:extLst>
          </c:dPt>
          <c:dPt>
            <c:idx val="24"/>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31-8DE4-4E70-885C-E7703C3C8BC5}"/>
              </c:ext>
            </c:extLst>
          </c:dPt>
          <c:dPt>
            <c:idx val="25"/>
            <c:bubble3D val="0"/>
            <c:spPr>
              <a:solidFill>
                <a:schemeClr val="accent2">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33-8DE4-4E70-885C-E7703C3C8BC5}"/>
              </c:ext>
            </c:extLst>
          </c:dPt>
          <c:dPt>
            <c:idx val="26"/>
            <c:bubble3D val="0"/>
            <c:spPr>
              <a:solidFill>
                <a:schemeClr val="accent3">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35-8DE4-4E70-885C-E7703C3C8BC5}"/>
              </c:ext>
            </c:extLst>
          </c:dPt>
          <c:dPt>
            <c:idx val="27"/>
            <c:bubble3D val="0"/>
            <c:spPr>
              <a:solidFill>
                <a:schemeClr val="accent4">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37-8DE4-4E70-885C-E7703C3C8BC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Sheet1!$I$2:$I$29</c:f>
              <c:strCache>
                <c:ptCount val="22"/>
                <c:pt idx="0">
                  <c:v>China</c:v>
                </c:pt>
                <c:pt idx="1">
                  <c:v>Mexico</c:v>
                </c:pt>
                <c:pt idx="2">
                  <c:v>United States</c:v>
                </c:pt>
                <c:pt idx="3">
                  <c:v>India</c:v>
                </c:pt>
                <c:pt idx="4">
                  <c:v>Turkey</c:v>
                </c:pt>
                <c:pt idx="5">
                  <c:v>Japan</c:v>
                </c:pt>
                <c:pt idx="6">
                  <c:v>Vietnam</c:v>
                </c:pt>
                <c:pt idx="7">
                  <c:v>Thailand</c:v>
                </c:pt>
                <c:pt idx="8">
                  <c:v>Canada</c:v>
                </c:pt>
                <c:pt idx="9">
                  <c:v>Egypt</c:v>
                </c:pt>
                <c:pt idx="10">
                  <c:v>Hong Kong</c:v>
                </c:pt>
                <c:pt idx="11">
                  <c:v>Pakistan</c:v>
                </c:pt>
                <c:pt idx="12">
                  <c:v>Peru</c:v>
                </c:pt>
                <c:pt idx="13">
                  <c:v>Israel</c:v>
                </c:pt>
                <c:pt idx="14">
                  <c:v>Korea</c:v>
                </c:pt>
                <c:pt idx="15">
                  <c:v>Chile</c:v>
                </c:pt>
                <c:pt idx="16">
                  <c:v>Australia</c:v>
                </c:pt>
                <c:pt idx="17">
                  <c:v>Italy</c:v>
                </c:pt>
                <c:pt idx="18">
                  <c:v>Dominican Republic</c:v>
                </c:pt>
                <c:pt idx="19">
                  <c:v>Ecuador</c:v>
                </c:pt>
                <c:pt idx="20">
                  <c:v>France</c:v>
                </c:pt>
                <c:pt idx="21">
                  <c:v>Other</c:v>
                </c:pt>
              </c:strCache>
            </c:strRef>
          </c:cat>
          <c:val>
            <c:numRef>
              <c:f>Sheet1!$J$2:$J$29</c:f>
              <c:numCache>
                <c:formatCode>General</c:formatCode>
                <c:ptCount val="28"/>
                <c:pt idx="0">
                  <c:v>380.0</c:v>
                </c:pt>
                <c:pt idx="1">
                  <c:v>355.0</c:v>
                </c:pt>
                <c:pt idx="2">
                  <c:v>292.0</c:v>
                </c:pt>
                <c:pt idx="3">
                  <c:v>250.0</c:v>
                </c:pt>
                <c:pt idx="4">
                  <c:v>136.0</c:v>
                </c:pt>
                <c:pt idx="5">
                  <c:v>130.0</c:v>
                </c:pt>
                <c:pt idx="6">
                  <c:v>128.0</c:v>
                </c:pt>
                <c:pt idx="7">
                  <c:v>93.0</c:v>
                </c:pt>
                <c:pt idx="8">
                  <c:v>82.0</c:v>
                </c:pt>
                <c:pt idx="9">
                  <c:v>70.0</c:v>
                </c:pt>
                <c:pt idx="10">
                  <c:v>66.0</c:v>
                </c:pt>
                <c:pt idx="11">
                  <c:v>65.0</c:v>
                </c:pt>
                <c:pt idx="12">
                  <c:v>53.0</c:v>
                </c:pt>
                <c:pt idx="13">
                  <c:v>48.0</c:v>
                </c:pt>
                <c:pt idx="14">
                  <c:v>47.0</c:v>
                </c:pt>
                <c:pt idx="15">
                  <c:v>45.0</c:v>
                </c:pt>
                <c:pt idx="16">
                  <c:v>40.0</c:v>
                </c:pt>
                <c:pt idx="17">
                  <c:v>38.0</c:v>
                </c:pt>
                <c:pt idx="18">
                  <c:v>37.0</c:v>
                </c:pt>
                <c:pt idx="19">
                  <c:v>32.0</c:v>
                </c:pt>
                <c:pt idx="20">
                  <c:v>31.0</c:v>
                </c:pt>
                <c:pt idx="21">
                  <c:v>480.0</c:v>
                </c:pt>
              </c:numCache>
            </c:numRef>
          </c:val>
          <c:extLst xmlns:c16r2="http://schemas.microsoft.com/office/drawing/2015/06/chart">
            <c:ext xmlns:c16="http://schemas.microsoft.com/office/drawing/2014/chart" uri="{C3380CC4-5D6E-409C-BE32-E72D297353CC}">
              <c16:uniqueId val="{00000038-8DE4-4E70-885C-E7703C3C8BC5}"/>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662238" cy="460375"/>
          </a:xfrm>
          <a:prstGeom prst="rect">
            <a:avLst/>
          </a:prstGeom>
          <a:noFill/>
          <a:ln w="9525">
            <a:noFill/>
            <a:miter lim="800000"/>
            <a:headEnd/>
            <a:tailEnd/>
          </a:ln>
          <a:effectLst/>
        </p:spPr>
        <p:txBody>
          <a:bodyPr vert="horz" wrap="square" lIns="95918" tIns="47957" rIns="95918" bIns="47957" numCol="1" anchor="t" anchorCtr="0" compatLnSpc="1">
            <a:prstTxWarp prst="textNoShape">
              <a:avLst/>
            </a:prstTxWarp>
          </a:bodyPr>
          <a:lstStyle>
            <a:lvl1pPr defTabSz="958058" eaLnBrk="1" hangingPunct="1">
              <a:defRPr sz="1200">
                <a:latin typeface="Arial" panose="020B0604020202020204" pitchFamily="34" charset="0"/>
                <a:ea typeface="+mn-ea"/>
                <a:cs typeface="+mn-cs"/>
              </a:defRPr>
            </a:lvl1pPr>
          </a:lstStyle>
          <a:p>
            <a:pPr>
              <a:defRPr/>
            </a:pPr>
            <a:endParaRPr lang="en-US"/>
          </a:p>
        </p:txBody>
      </p:sp>
      <p:sp>
        <p:nvSpPr>
          <p:cNvPr id="108547" name="Rectangle 3"/>
          <p:cNvSpPr>
            <a:spLocks noGrp="1" noChangeArrowheads="1"/>
          </p:cNvSpPr>
          <p:nvPr>
            <p:ph type="dt" sz="quarter" idx="1"/>
          </p:nvPr>
        </p:nvSpPr>
        <p:spPr bwMode="auto">
          <a:xfrm>
            <a:off x="4237038" y="0"/>
            <a:ext cx="2711450" cy="460375"/>
          </a:xfrm>
          <a:prstGeom prst="rect">
            <a:avLst/>
          </a:prstGeom>
          <a:noFill/>
          <a:ln w="9525">
            <a:noFill/>
            <a:miter lim="800000"/>
            <a:headEnd/>
            <a:tailEnd/>
          </a:ln>
          <a:effectLst/>
        </p:spPr>
        <p:txBody>
          <a:bodyPr vert="horz" wrap="square" lIns="95918" tIns="47957" rIns="95918" bIns="47957" numCol="1" anchor="t" anchorCtr="0" compatLnSpc="1">
            <a:prstTxWarp prst="textNoShape">
              <a:avLst/>
            </a:prstTxWarp>
          </a:bodyPr>
          <a:lstStyle>
            <a:lvl1pPr algn="r" defTabSz="958058" eaLnBrk="1" hangingPunct="1">
              <a:defRPr sz="1200">
                <a:latin typeface="Arial" panose="020B0604020202020204" pitchFamily="34" charset="0"/>
                <a:ea typeface="+mn-ea"/>
                <a:cs typeface="+mn-cs"/>
              </a:defRPr>
            </a:lvl1pPr>
          </a:lstStyle>
          <a:p>
            <a:pPr>
              <a:defRPr/>
            </a:pPr>
            <a:endParaRPr lang="en-US"/>
          </a:p>
        </p:txBody>
      </p:sp>
    </p:spTree>
    <p:extLst>
      <p:ext uri="{BB962C8B-B14F-4D97-AF65-F5344CB8AC3E}">
        <p14:creationId xmlns:p14="http://schemas.microsoft.com/office/powerpoint/2010/main" val="910253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11488" cy="460375"/>
          </a:xfrm>
          <a:prstGeom prst="rect">
            <a:avLst/>
          </a:prstGeom>
          <a:noFill/>
          <a:ln w="9525">
            <a:noFill/>
            <a:miter lim="800000"/>
            <a:headEnd/>
            <a:tailEnd/>
          </a:ln>
          <a:effectLst/>
        </p:spPr>
        <p:txBody>
          <a:bodyPr vert="horz" wrap="square" lIns="95918" tIns="47957" rIns="95918" bIns="47957" numCol="1" anchor="t" anchorCtr="0" compatLnSpc="1">
            <a:prstTxWarp prst="textNoShape">
              <a:avLst/>
            </a:prstTxWarp>
          </a:bodyPr>
          <a:lstStyle>
            <a:lvl1pPr defTabSz="958058" eaLnBrk="1" hangingPunct="1">
              <a:defRPr sz="1200">
                <a:latin typeface="Arial" panose="020B0604020202020204" pitchFamily="34" charset="0"/>
                <a:ea typeface="+mn-ea"/>
                <a:cs typeface="+mn-cs"/>
              </a:defRPr>
            </a:lvl1pPr>
          </a:lstStyle>
          <a:p>
            <a:pPr>
              <a:defRPr/>
            </a:pPr>
            <a:endParaRPr lang="en-US"/>
          </a:p>
        </p:txBody>
      </p:sp>
      <p:sp>
        <p:nvSpPr>
          <p:cNvPr id="19459" name="Rectangle 3"/>
          <p:cNvSpPr>
            <a:spLocks noGrp="1" noChangeArrowheads="1"/>
          </p:cNvSpPr>
          <p:nvPr>
            <p:ph type="dt" idx="1"/>
          </p:nvPr>
        </p:nvSpPr>
        <p:spPr bwMode="auto">
          <a:xfrm>
            <a:off x="3937000" y="0"/>
            <a:ext cx="3011488" cy="460375"/>
          </a:xfrm>
          <a:prstGeom prst="rect">
            <a:avLst/>
          </a:prstGeom>
          <a:noFill/>
          <a:ln w="9525">
            <a:noFill/>
            <a:miter lim="800000"/>
            <a:headEnd/>
            <a:tailEnd/>
          </a:ln>
          <a:effectLst/>
        </p:spPr>
        <p:txBody>
          <a:bodyPr vert="horz" wrap="square" lIns="95918" tIns="47957" rIns="95918" bIns="47957" numCol="1" anchor="t" anchorCtr="0" compatLnSpc="1">
            <a:prstTxWarp prst="textNoShape">
              <a:avLst/>
            </a:prstTxWarp>
          </a:bodyPr>
          <a:lstStyle>
            <a:lvl1pPr algn="r" defTabSz="958058" eaLnBrk="1" hangingPunct="1">
              <a:defRPr sz="1200">
                <a:latin typeface="Arial" panose="020B0604020202020204" pitchFamily="34"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69988" y="692150"/>
            <a:ext cx="4614862" cy="3462338"/>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461" name="Rectangle 5"/>
          <p:cNvSpPr>
            <a:spLocks noGrp="1" noChangeArrowheads="1"/>
          </p:cNvSpPr>
          <p:nvPr>
            <p:ph type="body" sz="quarter" idx="3"/>
          </p:nvPr>
        </p:nvSpPr>
        <p:spPr bwMode="auto">
          <a:xfrm>
            <a:off x="695325" y="4387850"/>
            <a:ext cx="5572125" cy="3940175"/>
          </a:xfrm>
          <a:prstGeom prst="rect">
            <a:avLst/>
          </a:prstGeom>
          <a:noFill/>
          <a:ln w="9525">
            <a:noFill/>
            <a:miter lim="800000"/>
            <a:headEnd/>
            <a:tailEnd/>
          </a:ln>
          <a:effectLst/>
        </p:spPr>
        <p:txBody>
          <a:bodyPr vert="horz" wrap="square" lIns="95918" tIns="47957" rIns="95918" bIns="479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4954418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171450" indent="-171450">
              <a:buFont typeface="Arial" panose="020B0604020202020204" pitchFamily="34" charset="0"/>
              <a:buChar char="•"/>
            </a:pPr>
            <a:r>
              <a:rPr lang="en-CA" dirty="0" smtClean="0"/>
              <a:t>Intro, salutations</a:t>
            </a:r>
          </a:p>
        </p:txBody>
      </p:sp>
      <p:sp>
        <p:nvSpPr>
          <p:cNvPr id="15363" name="Footer Placeholder 3"/>
          <p:cNvSpPr>
            <a:spLocks noGrp="1"/>
          </p:cNvSpPr>
          <p:nvPr>
            <p:ph type="ftr" sz="quarter" idx="4"/>
          </p:nvPr>
        </p:nvSpPr>
        <p:spPr>
          <a:xfrm>
            <a:off x="0" y="8774113"/>
            <a:ext cx="2770188" cy="46037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a:defRPr sz="2400">
                <a:solidFill>
                  <a:schemeClr val="tx1"/>
                </a:solidFill>
                <a:latin typeface="Arial" charset="0"/>
                <a:ea typeface="ＭＳ Ｐゴシック" charset="0"/>
                <a:cs typeface="ＭＳ Ｐゴシック" charset="0"/>
              </a:defRPr>
            </a:lvl1pPr>
            <a:lvl2pPr marL="742950" indent="-285750" defTabSz="955675">
              <a:defRPr sz="2400">
                <a:solidFill>
                  <a:schemeClr val="tx1"/>
                </a:solidFill>
                <a:latin typeface="Arial" charset="0"/>
                <a:ea typeface="ＭＳ Ｐゴシック" charset="0"/>
              </a:defRPr>
            </a:lvl2pPr>
            <a:lvl3pPr marL="1143000" indent="-228600" defTabSz="955675">
              <a:defRPr sz="2400">
                <a:solidFill>
                  <a:schemeClr val="tx1"/>
                </a:solidFill>
                <a:latin typeface="Arial" charset="0"/>
                <a:ea typeface="ＭＳ Ｐゴシック" charset="0"/>
              </a:defRPr>
            </a:lvl3pPr>
            <a:lvl4pPr marL="1600200" indent="-228600" defTabSz="955675">
              <a:defRPr sz="2400">
                <a:solidFill>
                  <a:schemeClr val="tx1"/>
                </a:solidFill>
                <a:latin typeface="Arial" charset="0"/>
                <a:ea typeface="ＭＳ Ｐゴシック" charset="0"/>
              </a:defRPr>
            </a:lvl4pPr>
            <a:lvl5pPr marL="2057400" indent="-228600" defTabSz="955675">
              <a:defRPr sz="2400">
                <a:solidFill>
                  <a:schemeClr val="tx1"/>
                </a:solidFill>
                <a:latin typeface="Arial" charset="0"/>
                <a:ea typeface="ＭＳ Ｐゴシック" charset="0"/>
              </a:defRPr>
            </a:lvl5pPr>
            <a:lvl6pPr marL="2514600" indent="-228600" defTabSz="9556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556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556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55675" eaLnBrk="0" fontAlgn="base" hangingPunct="0">
              <a:spcBef>
                <a:spcPct val="0"/>
              </a:spcBef>
              <a:spcAft>
                <a:spcPct val="0"/>
              </a:spcAft>
              <a:defRPr sz="2400">
                <a:solidFill>
                  <a:schemeClr val="tx1"/>
                </a:solidFill>
                <a:latin typeface="Arial" charset="0"/>
                <a:ea typeface="ＭＳ Ｐゴシック" charset="0"/>
              </a:defRPr>
            </a:lvl9pPr>
          </a:lstStyle>
          <a:p>
            <a:r>
              <a:rPr lang="en-US" sz="800"/>
              <a:t>© 2007 Institute of Food Technologists</a:t>
            </a:r>
          </a:p>
        </p:txBody>
      </p:sp>
    </p:spTree>
    <p:extLst>
      <p:ext uri="{BB962C8B-B14F-4D97-AF65-F5344CB8AC3E}">
        <p14:creationId xmlns:p14="http://schemas.microsoft.com/office/powerpoint/2010/main" val="3130074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Here</a:t>
            </a:r>
            <a:r>
              <a:rPr lang="en-CA" baseline="0" dirty="0" smtClean="0"/>
              <a:t> is a set of examples showing 7 countries that utilize Codex MRLs – so fall into the green or yellow categories on the previous slide – and 5 others that fall into the national only category.  It also shows whether the country has a defined default.</a:t>
            </a:r>
          </a:p>
          <a:p>
            <a:endParaRPr lang="en-CA" baseline="0" dirty="0" smtClean="0"/>
          </a:p>
          <a:p>
            <a:r>
              <a:rPr lang="en-CA" baseline="0" dirty="0" smtClean="0"/>
              <a:t>These happen to be the countries in the original transpacific partnership negotiations, and we’ve included these 12 countries as examples because they nicely show a symmetry that close to half utilize national lists only*, while the remainder uses national lists BUT will utilize the Codex MRL if the national MRL is missing.  The latter category is vastly more trade-enabling than the former.  </a:t>
            </a:r>
          </a:p>
        </p:txBody>
      </p:sp>
    </p:spTree>
    <p:extLst>
      <p:ext uri="{BB962C8B-B14F-4D97-AF65-F5344CB8AC3E}">
        <p14:creationId xmlns:p14="http://schemas.microsoft.com/office/powerpoint/2010/main" val="1003788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smtClean="0">
                <a:latin typeface="Arial" panose="020B0604020202020204" pitchFamily="34" charset="0"/>
              </a:rPr>
              <a:t>I’m going to spend the remainder of my brief time with you this afternoon to share with you the quantitative results from our initial analysis of publicly reported global MRL noncompliances, and I’d also like to touch on IAFN coalition efforts.  First, I’d like to share with you the Canadian pulse industry perspective on why we’re worried that this problem will get worse before it gets better.</a:t>
            </a:r>
          </a:p>
          <a:p>
            <a:endParaRPr lang="en-CA" altLang="en-US" dirty="0" smtClean="0">
              <a:latin typeface="Arial" panose="020B0604020202020204" pitchFamily="34" charset="0"/>
            </a:endParaRPr>
          </a:p>
          <a:p>
            <a:r>
              <a:rPr lang="en-CA" altLang="en-US" dirty="0" smtClean="0">
                <a:latin typeface="Arial" panose="020B0604020202020204" pitchFamily="34" charset="0"/>
              </a:rPr>
              <a:t>As you know, there are more countries moving away from Codex deferral toward national MRL lists. </a:t>
            </a:r>
          </a:p>
          <a:p>
            <a:endParaRPr lang="en-CA" altLang="en-US" dirty="0" smtClean="0">
              <a:latin typeface="Arial" panose="020B0604020202020204" pitchFamily="34" charset="0"/>
            </a:endParaRPr>
          </a:p>
          <a:p>
            <a:r>
              <a:rPr lang="en-CA" altLang="en-US" dirty="0" smtClean="0">
                <a:latin typeface="Arial" panose="020B0604020202020204" pitchFamily="34" charset="0"/>
              </a:rPr>
              <a:t>Also, advances in analytical chemistry have made it possible to detect extremely minute levels of pesticide residue, in many cases well past levels of biological significance.  </a:t>
            </a:r>
          </a:p>
          <a:p>
            <a:endParaRPr lang="en-CA" altLang="en-US" dirty="0" smtClean="0">
              <a:latin typeface="Arial" panose="020B0604020202020204" pitchFamily="34" charset="0"/>
            </a:endParaRPr>
          </a:p>
          <a:p>
            <a:r>
              <a:rPr lang="en-CA" altLang="en-US" dirty="0" smtClean="0">
                <a:latin typeface="Arial" panose="020B0604020202020204" pitchFamily="34" charset="0"/>
              </a:rPr>
              <a:t>In terms of heightened monitoring/testing,</a:t>
            </a:r>
            <a:r>
              <a:rPr lang="en-CA" altLang="en-US" baseline="0" dirty="0" smtClean="0">
                <a:latin typeface="Arial" panose="020B0604020202020204" pitchFamily="34" charset="0"/>
              </a:rPr>
              <a:t> unfortunately we are still too reliant on anecdotes rather than hard data, but it takes a special kind of optimist to think that this isn’t on the rise. </a:t>
            </a:r>
            <a:endParaRPr lang="en-CA" altLang="en-US" dirty="0" smtClean="0">
              <a:latin typeface="Arial" panose="020B0604020202020204" pitchFamily="34" charset="0"/>
            </a:endParaRPr>
          </a:p>
          <a:p>
            <a:endParaRPr lang="en-CA" altLang="en-US" dirty="0" smtClean="0">
              <a:latin typeface="Arial" panose="020B0604020202020204" pitchFamily="34" charset="0"/>
            </a:endParaRPr>
          </a:p>
        </p:txBody>
      </p:sp>
      <p:sp>
        <p:nvSpPr>
          <p:cNvPr id="31748" name="Footer Placeholder 3"/>
          <p:cNvSpPr>
            <a:spLocks noGrp="1"/>
          </p:cNvSpPr>
          <p:nvPr>
            <p:ph type="ftr" sz="quarter" idx="4"/>
          </p:nvPr>
        </p:nvSpPr>
        <p:spPr>
          <a:xfrm>
            <a:off x="0" y="8685213"/>
            <a:ext cx="2971800" cy="458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a:defRPr>
                <a:solidFill>
                  <a:schemeClr val="tx1"/>
                </a:solidFill>
                <a:latin typeface="Arial" panose="020B0604020202020204" pitchFamily="34" charset="0"/>
              </a:defRPr>
            </a:lvl1pPr>
            <a:lvl2pPr marL="742950" indent="-285750" defTabSz="963613">
              <a:defRPr>
                <a:solidFill>
                  <a:schemeClr val="tx1"/>
                </a:solidFill>
                <a:latin typeface="Arial" panose="020B0604020202020204" pitchFamily="34" charset="0"/>
              </a:defRPr>
            </a:lvl2pPr>
            <a:lvl3pPr marL="1143000" indent="-228600" defTabSz="963613">
              <a:defRPr>
                <a:solidFill>
                  <a:schemeClr val="tx1"/>
                </a:solidFill>
                <a:latin typeface="Arial" panose="020B0604020202020204" pitchFamily="34" charset="0"/>
              </a:defRPr>
            </a:lvl3pPr>
            <a:lvl4pPr marL="1600200" indent="-228600" defTabSz="963613">
              <a:defRPr>
                <a:solidFill>
                  <a:schemeClr val="tx1"/>
                </a:solidFill>
                <a:latin typeface="Arial" panose="020B0604020202020204" pitchFamily="34" charset="0"/>
              </a:defRPr>
            </a:lvl4pPr>
            <a:lvl5pPr marL="2057400" indent="-228600" defTabSz="963613">
              <a:defRPr>
                <a:solidFill>
                  <a:schemeClr val="tx1"/>
                </a:solidFill>
                <a:latin typeface="Arial" panose="020B0604020202020204" pitchFamily="34" charset="0"/>
              </a:defRPr>
            </a:lvl5pPr>
            <a:lvl6pPr marL="2514600" indent="-228600" defTabSz="963613" eaLnBrk="0" fontAlgn="base" hangingPunct="0">
              <a:spcBef>
                <a:spcPct val="0"/>
              </a:spcBef>
              <a:spcAft>
                <a:spcPct val="0"/>
              </a:spcAft>
              <a:defRPr>
                <a:solidFill>
                  <a:schemeClr val="tx1"/>
                </a:solidFill>
                <a:latin typeface="Arial" panose="020B0604020202020204" pitchFamily="34" charset="0"/>
              </a:defRPr>
            </a:lvl6pPr>
            <a:lvl7pPr marL="2971800" indent="-228600" defTabSz="963613" eaLnBrk="0" fontAlgn="base" hangingPunct="0">
              <a:spcBef>
                <a:spcPct val="0"/>
              </a:spcBef>
              <a:spcAft>
                <a:spcPct val="0"/>
              </a:spcAft>
              <a:defRPr>
                <a:solidFill>
                  <a:schemeClr val="tx1"/>
                </a:solidFill>
                <a:latin typeface="Arial" panose="020B0604020202020204" pitchFamily="34" charset="0"/>
              </a:defRPr>
            </a:lvl7pPr>
            <a:lvl8pPr marL="3429000" indent="-228600" defTabSz="963613" eaLnBrk="0" fontAlgn="base" hangingPunct="0">
              <a:spcBef>
                <a:spcPct val="0"/>
              </a:spcBef>
              <a:spcAft>
                <a:spcPct val="0"/>
              </a:spcAft>
              <a:defRPr>
                <a:solidFill>
                  <a:schemeClr val="tx1"/>
                </a:solidFill>
                <a:latin typeface="Arial" panose="020B0604020202020204" pitchFamily="34" charset="0"/>
              </a:defRPr>
            </a:lvl8pPr>
            <a:lvl9pPr marL="3886200" indent="-228600" defTabSz="963613" eaLnBrk="0" fontAlgn="base" hangingPunct="0">
              <a:spcBef>
                <a:spcPct val="0"/>
              </a:spcBef>
              <a:spcAft>
                <a:spcPct val="0"/>
              </a:spcAft>
              <a:defRPr>
                <a:solidFill>
                  <a:schemeClr val="tx1"/>
                </a:solidFill>
                <a:latin typeface="Arial" panose="020B0604020202020204" pitchFamily="34" charset="0"/>
              </a:defRPr>
            </a:lvl9pPr>
          </a:lstStyle>
          <a:p>
            <a:r>
              <a:rPr lang="en-US" altLang="en-US"/>
              <a:t>© 2007 Institute of Food Technologists</a:t>
            </a:r>
          </a:p>
        </p:txBody>
      </p:sp>
    </p:spTree>
    <p:extLst>
      <p:ext uri="{BB962C8B-B14F-4D97-AF65-F5344CB8AC3E}">
        <p14:creationId xmlns:p14="http://schemas.microsoft.com/office/powerpoint/2010/main" val="2739437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 now I’d like to walk you through the numbers.  This pie chart shows the MRL sources or deferral paths of 91 countries that import Canadian grains, oilseeds or pulses</a:t>
            </a:r>
            <a:r>
              <a:rPr lang="en-CA" baseline="0" dirty="0" smtClean="0"/>
              <a:t>.  Since the yellow and green pies represent the countries that use or will defer to Codex MRLs, only one-third (approximately) of the 91 are using Codex, the global MRL reference.   </a:t>
            </a:r>
          </a:p>
          <a:p>
            <a:endParaRPr lang="en-CA" baseline="0" dirty="0" smtClean="0"/>
          </a:p>
          <a:p>
            <a:r>
              <a:rPr lang="en-CA" baseline="0" dirty="0" smtClean="0"/>
              <a:t> </a:t>
            </a:r>
            <a:endParaRPr lang="en-CA" dirty="0" smtClean="0"/>
          </a:p>
        </p:txBody>
      </p:sp>
    </p:spTree>
    <p:extLst>
      <p:ext uri="{BB962C8B-B14F-4D97-AF65-F5344CB8AC3E}">
        <p14:creationId xmlns:p14="http://schemas.microsoft.com/office/powerpoint/2010/main" val="3039509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Currently, there are 7 jurisdictions only that publicly report MRL noncompliances– US, Taiwan, EU, Canada, Japan, Australia, Hong Kong. These are public figures, and the contribution we have made in this case is simply to have compiled that information with the intent of creating a time series to</a:t>
            </a:r>
            <a:r>
              <a:rPr lang="en-CA" baseline="0" dirty="0" smtClean="0"/>
              <a:t> enable meaningful evaluation of how noncompliances change over time. We are still working out a few bugs in the data, and I will note two cases in the next slides where our numbers must be considered provisional as a result.</a:t>
            </a:r>
          </a:p>
          <a:p>
            <a:endParaRPr lang="en-CA" baseline="0" dirty="0" smtClean="0"/>
          </a:p>
          <a:p>
            <a:r>
              <a:rPr lang="en-CA" baseline="0" dirty="0" smtClean="0"/>
              <a:t>Gordon, for your information in case you are asked:</a:t>
            </a:r>
          </a:p>
          <a:p>
            <a:pPr marL="228600" indent="-228600">
              <a:buAutoNum type="arabicPeriod"/>
            </a:pPr>
            <a:r>
              <a:rPr lang="en-CA" baseline="0" dirty="0" smtClean="0"/>
              <a:t>Most of these are horticulture, not grain, examples.  (I refer to grain here as cereals, oilseeds and pulses). One exception would be oat/glyphosate noncompliances recently going into Taiwan, but in my opinion it’s poor etiquette to point out others’ </a:t>
            </a:r>
            <a:r>
              <a:rPr lang="en-CA" b="0" baseline="0" dirty="0" smtClean="0"/>
              <a:t>MRL noncompliances. </a:t>
            </a:r>
          </a:p>
          <a:p>
            <a:pPr marL="228600" indent="-228600">
              <a:buAutoNum type="arabicPeriod"/>
            </a:pPr>
            <a:r>
              <a:rPr lang="en-CA" b="0" baseline="0" dirty="0" smtClean="0"/>
              <a:t>Some examples if you’re asked:  </a:t>
            </a:r>
          </a:p>
          <a:p>
            <a:endParaRPr lang="en-CA" b="0" dirty="0" smtClean="0"/>
          </a:p>
          <a:p>
            <a:r>
              <a:rPr lang="en-US" b="0" baseline="0" dirty="0" smtClean="0"/>
              <a:t>EU rejected </a:t>
            </a:r>
            <a:r>
              <a:rPr lang="en-CA" b="0" dirty="0" smtClean="0">
                <a:effectLst/>
              </a:rPr>
              <a:t>malathion (0.071 mg/kg - ppm) in dried mung beans (</a:t>
            </a:r>
            <a:r>
              <a:rPr lang="en-CA" b="0" dirty="0" err="1" smtClean="0">
                <a:effectLst/>
              </a:rPr>
              <a:t>Vigna</a:t>
            </a:r>
            <a:r>
              <a:rPr lang="en-CA" b="0" dirty="0" smtClean="0">
                <a:effectLst/>
              </a:rPr>
              <a:t> </a:t>
            </a:r>
            <a:r>
              <a:rPr lang="en-CA" b="0" dirty="0" err="1" smtClean="0">
                <a:effectLst/>
              </a:rPr>
              <a:t>radiata</a:t>
            </a:r>
            <a:r>
              <a:rPr lang="en-CA" b="0" dirty="0" smtClean="0">
                <a:effectLst/>
              </a:rPr>
              <a:t>) from Ethiopia </a:t>
            </a:r>
          </a:p>
          <a:p>
            <a:endParaRPr lang="en-CA" sz="1200" b="0" i="0" u="none" strike="noStrike" kern="1200" dirty="0" smtClean="0">
              <a:solidFill>
                <a:schemeClr val="tx1"/>
              </a:solidFill>
              <a:effectLst/>
              <a:latin typeface="Arial" charset="0"/>
              <a:ea typeface="ＭＳ Ｐゴシック" charset="0"/>
              <a:cs typeface="ＭＳ Ｐゴシック" charset="0"/>
            </a:endParaRPr>
          </a:p>
          <a:p>
            <a:r>
              <a:rPr lang="en-CA" sz="1200" b="0" i="0" u="none" strike="noStrike" kern="1200" dirty="0" smtClean="0">
                <a:solidFill>
                  <a:schemeClr val="tx1"/>
                </a:solidFill>
                <a:effectLst/>
                <a:latin typeface="Arial" charset="0"/>
                <a:ea typeface="ＭＳ Ｐゴシック" charset="0"/>
                <a:cs typeface="ＭＳ Ｐゴシック" charset="0"/>
              </a:rPr>
              <a:t>Taiwan</a:t>
            </a:r>
            <a:r>
              <a:rPr lang="en-CA" dirty="0" smtClean="0"/>
              <a:t> rejected </a:t>
            </a:r>
            <a:r>
              <a:rPr lang="en-CA" sz="1200" b="0" i="0" u="none" strike="noStrike" kern="1200" dirty="0" smtClean="0">
                <a:solidFill>
                  <a:schemeClr val="tx1"/>
                </a:solidFill>
                <a:effectLst/>
                <a:latin typeface="Arial" charset="0"/>
                <a:ea typeface="ＭＳ Ｐゴシック" charset="0"/>
                <a:cs typeface="ＭＳ Ｐゴシック" charset="0"/>
              </a:rPr>
              <a:t>Whole Oat Groats</a:t>
            </a:r>
            <a:r>
              <a:rPr lang="en-CA" dirty="0" smtClean="0"/>
              <a:t> due to </a:t>
            </a:r>
            <a:r>
              <a:rPr lang="en-CA" sz="1200" b="0" i="0" u="none" strike="noStrike" kern="1200" dirty="0" smtClean="0">
                <a:solidFill>
                  <a:schemeClr val="tx1"/>
                </a:solidFill>
                <a:effectLst/>
                <a:latin typeface="Arial" charset="0"/>
                <a:ea typeface="ＭＳ Ｐゴシック" charset="0"/>
                <a:cs typeface="ＭＳ Ｐゴシック" charset="0"/>
              </a:rPr>
              <a:t>Glyphosate</a:t>
            </a:r>
            <a:endParaRPr lang="en-CA" dirty="0" smtClean="0"/>
          </a:p>
          <a:p>
            <a:pPr marL="0" indent="0">
              <a:buNone/>
            </a:pPr>
            <a:endParaRPr lang="en-CA" dirty="0"/>
          </a:p>
        </p:txBody>
      </p:sp>
    </p:spTree>
    <p:extLst>
      <p:ext uri="{BB962C8B-B14F-4D97-AF65-F5344CB8AC3E}">
        <p14:creationId xmlns:p14="http://schemas.microsoft.com/office/powerpoint/2010/main" val="427691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particularly germane to the topic</a:t>
            </a:r>
            <a:r>
              <a:rPr lang="en-US" baseline="0" dirty="0" smtClean="0"/>
              <a:t> of missing MRLs. It shows the proportion of MRL noncompliances by jurisdiction that resulted from missing MRLs versus misaligned MRLs.  </a:t>
            </a:r>
          </a:p>
          <a:p>
            <a:endParaRPr lang="en-US" baseline="0" dirty="0" smtClean="0"/>
          </a:p>
          <a:p>
            <a:r>
              <a:rPr lang="en-US" baseline="0" dirty="0" smtClean="0"/>
              <a:t>As you can see, a large majority is due to missing MRLs, 87%.  However, it is likely higher because of the problems distinguishing between scientifically-derived 0.01 ppm EU MRLs vs. EU default MRLs set at the same level.  This chart is currently based on the assumption that many 0.01 EU MRLs are set at that level after review of the data.</a:t>
            </a:r>
          </a:p>
        </p:txBody>
      </p:sp>
    </p:spTree>
    <p:extLst>
      <p:ext uri="{BB962C8B-B14F-4D97-AF65-F5344CB8AC3E}">
        <p14:creationId xmlns:p14="http://schemas.microsoft.com/office/powerpoint/2010/main" val="2320677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a:t>
            </a:r>
            <a:r>
              <a:rPr lang="en-US" baseline="0" dirty="0" smtClean="0"/>
              <a:t> we know something about the MRL noncompliances in each of the 7 jurisdictions that were testing products destined for their own grocery store shelves. What does the data tell us about *where* those shipments originated?  This chart shows the continents of origin, including a breakdown of noncompliances resulting from missing versus misaligned MRLs.  Obviously Asia and Latin America are in the lead when it comes to encountering noncompliances in the importing country due to missing MRLs. But which country specifically? (switch to next slide)</a:t>
            </a:r>
          </a:p>
          <a:p>
            <a:endParaRPr lang="en-US" baseline="0" dirty="0" smtClean="0"/>
          </a:p>
          <a:p>
            <a:endParaRPr lang="en-US" baseline="0" dirty="0" smtClean="0"/>
          </a:p>
          <a:p>
            <a:endParaRPr lang="en-CA" dirty="0"/>
          </a:p>
        </p:txBody>
      </p:sp>
    </p:spTree>
    <p:extLst>
      <p:ext uri="{BB962C8B-B14F-4D97-AF65-F5344CB8AC3E}">
        <p14:creationId xmlns:p14="http://schemas.microsoft.com/office/powerpoint/2010/main" val="1322159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ＭＳ Ｐゴシック" charset="0"/>
                <a:cs typeface="ＭＳ Ｐゴシック" charset="0"/>
              </a:rPr>
              <a:t>This is the same data, but broken down by country of origin, rather than continent of origin. </a:t>
            </a:r>
            <a:r>
              <a:rPr lang="en-US" sz="1200" kern="1200" baseline="0" dirty="0" smtClean="0">
                <a:solidFill>
                  <a:schemeClr val="tx1"/>
                </a:solidFill>
                <a:effectLst/>
                <a:latin typeface="Arial" charset="0"/>
                <a:ea typeface="ＭＳ Ｐゴシック" charset="0"/>
                <a:cs typeface="ＭＳ Ｐゴシック" charset="0"/>
              </a:rPr>
              <a:t> It is interesting to note how many noncompliances are experienced by countries that we would otherwise not consider to be large </a:t>
            </a:r>
            <a:r>
              <a:rPr lang="en-US" sz="1200" kern="1200" baseline="0" dirty="0" err="1" smtClean="0">
                <a:solidFill>
                  <a:schemeClr val="tx1"/>
                </a:solidFill>
                <a:effectLst/>
                <a:latin typeface="Arial" charset="0"/>
                <a:ea typeface="ＭＳ Ｐゴシック" charset="0"/>
                <a:cs typeface="ＭＳ Ｐゴシック" charset="0"/>
              </a:rPr>
              <a:t>agri</a:t>
            </a:r>
            <a:r>
              <a:rPr lang="en-US" sz="1200" kern="1200" baseline="0" dirty="0" smtClean="0">
                <a:solidFill>
                  <a:schemeClr val="tx1"/>
                </a:solidFill>
                <a:effectLst/>
                <a:latin typeface="Arial" charset="0"/>
                <a:ea typeface="ＭＳ Ｐゴシック" charset="0"/>
                <a:cs typeface="ＭＳ Ｐゴシック" charset="0"/>
              </a:rPr>
              <a:t>-food exporters. </a:t>
            </a:r>
            <a:r>
              <a:rPr lang="en-US" sz="1200" kern="1200" baseline="0" dirty="0" smtClean="0">
                <a:solidFill>
                  <a:schemeClr val="tx1"/>
                </a:solidFill>
                <a:effectLst/>
                <a:latin typeface="Arial" charset="0"/>
                <a:ea typeface="ＭＳ Ｐゴシック" charset="0"/>
                <a:cs typeface="ＭＳ Ｐゴシック" charset="0"/>
              </a:rPr>
              <a:t>And </a:t>
            </a:r>
            <a:r>
              <a:rPr lang="en-US" sz="1200" kern="1200" baseline="0" dirty="0" smtClean="0">
                <a:solidFill>
                  <a:schemeClr val="tx1"/>
                </a:solidFill>
                <a:effectLst/>
                <a:latin typeface="Arial" charset="0"/>
                <a:ea typeface="ＭＳ Ｐゴシック" charset="0"/>
                <a:cs typeface="ＭＳ Ｐゴシック" charset="0"/>
              </a:rPr>
              <a:t>we know anecdotally that African countries have faced a significant number of missing MRLs in the EU, which likely explains why the “other” category contains 480 or about 1/6</a:t>
            </a:r>
            <a:r>
              <a:rPr lang="en-US" sz="1200" kern="1200" baseline="30000" dirty="0" smtClean="0">
                <a:solidFill>
                  <a:schemeClr val="tx1"/>
                </a:solidFill>
                <a:effectLst/>
                <a:latin typeface="Arial" charset="0"/>
                <a:ea typeface="ＭＳ Ｐゴシック" charset="0"/>
                <a:cs typeface="ＭＳ Ｐゴシック" charset="0"/>
              </a:rPr>
              <a:t>th</a:t>
            </a:r>
            <a:r>
              <a:rPr lang="en-US" sz="1200" kern="1200" baseline="0" dirty="0" smtClean="0">
                <a:solidFill>
                  <a:schemeClr val="tx1"/>
                </a:solidFill>
                <a:effectLst/>
                <a:latin typeface="Arial" charset="0"/>
                <a:ea typeface="ＭＳ Ｐゴシック" charset="0"/>
                <a:cs typeface="ＭＳ Ｐゴシック" charset="0"/>
              </a:rPr>
              <a:t> of the total noncompliances. </a:t>
            </a:r>
            <a:endParaRPr lang="en-US" sz="1200" kern="1200" baseline="0" dirty="0" smtClean="0">
              <a:solidFill>
                <a:schemeClr val="tx1"/>
              </a:solidFill>
              <a:effectLst/>
              <a:latin typeface="Arial" charset="0"/>
              <a:ea typeface="ＭＳ Ｐゴシック" charset="0"/>
              <a:cs typeface="ＭＳ Ｐゴシック" charset="0"/>
            </a:endParaRPr>
          </a:p>
          <a:p>
            <a:endParaRPr lang="en-US" sz="1200" kern="1200" baseline="0" dirty="0" smtClean="0">
              <a:solidFill>
                <a:schemeClr val="tx1"/>
              </a:solidFill>
              <a:effectLst/>
              <a:latin typeface="Arial" charset="0"/>
              <a:ea typeface="ＭＳ Ｐゴシック" charset="0"/>
              <a:cs typeface="ＭＳ Ｐゴシック" charset="0"/>
            </a:endParaRPr>
          </a:p>
          <a:p>
            <a:r>
              <a:rPr lang="en-US" sz="1200" kern="1200" baseline="0" dirty="0" smtClean="0">
                <a:solidFill>
                  <a:schemeClr val="tx1"/>
                </a:solidFill>
                <a:effectLst/>
                <a:latin typeface="Arial" charset="0"/>
                <a:ea typeface="ＭＳ Ｐゴシック" charset="0"/>
                <a:cs typeface="ＭＳ Ｐゴシック" charset="0"/>
              </a:rPr>
              <a:t>So </a:t>
            </a:r>
            <a:r>
              <a:rPr lang="en-US" sz="1200" kern="1200" baseline="0" dirty="0" smtClean="0">
                <a:solidFill>
                  <a:schemeClr val="tx1"/>
                </a:solidFill>
                <a:effectLst/>
                <a:latin typeface="Arial" charset="0"/>
                <a:ea typeface="ＭＳ Ｐゴシック" charset="0"/>
                <a:cs typeface="ＭＳ Ｐゴシック" charset="0"/>
              </a:rPr>
              <a:t>what’s the takeaway from this slide?  </a:t>
            </a:r>
            <a:r>
              <a:rPr lang="en-US" sz="1200" kern="1200" baseline="0" dirty="0" smtClean="0">
                <a:solidFill>
                  <a:schemeClr val="tx1"/>
                </a:solidFill>
                <a:effectLst/>
                <a:latin typeface="Arial" charset="0"/>
                <a:ea typeface="ＭＳ Ｐゴシック" charset="0"/>
                <a:cs typeface="ＭＳ Ｐゴシック" charset="0"/>
              </a:rPr>
              <a:t>We </a:t>
            </a:r>
            <a:r>
              <a:rPr lang="en-US" sz="1200" kern="1200" baseline="0" dirty="0" smtClean="0">
                <a:solidFill>
                  <a:schemeClr val="tx1"/>
                </a:solidFill>
                <a:effectLst/>
                <a:latin typeface="Arial" charset="0"/>
                <a:ea typeface="ＭＳ Ｐゴシック" charset="0"/>
                <a:cs typeface="ＭＳ Ｐゴシック" charset="0"/>
              </a:rPr>
              <a:t>suspect there are many depending on who’s interested in what part of the problem and the solution areas, but certainly we can conclude that this is having significant effects, and it’s having significant effects in the parts of the world whose economies could benefit from trade-enabling solutions. Yet another potential take away is that while this is primarily a horticulture story at this time, it’s a growing concern for the grain industry – which is responsible for transboundary movement of </a:t>
            </a:r>
            <a:r>
              <a:rPr lang="en-US" sz="1200" kern="1200" baseline="0" dirty="0" smtClean="0">
                <a:solidFill>
                  <a:schemeClr val="tx1"/>
                </a:solidFill>
                <a:effectLst/>
                <a:latin typeface="Arial" charset="0"/>
                <a:ea typeface="ＭＳ Ｐゴシック" charset="0"/>
                <a:cs typeface="ＭＳ Ｐゴシック" charset="0"/>
              </a:rPr>
              <a:t>large volumes of staple </a:t>
            </a:r>
            <a:r>
              <a:rPr lang="en-US" sz="1200" kern="1200" baseline="0" dirty="0" smtClean="0">
                <a:solidFill>
                  <a:schemeClr val="tx1"/>
                </a:solidFill>
                <a:effectLst/>
                <a:latin typeface="Arial" charset="0"/>
                <a:ea typeface="ＭＳ Ｐゴシック" charset="0"/>
                <a:cs typeface="ＭＳ Ｐゴシック" charset="0"/>
              </a:rPr>
              <a:t>crops for basic nutrition and food security, rather than </a:t>
            </a:r>
            <a:r>
              <a:rPr lang="en-US" sz="1200" kern="1200" baseline="0" dirty="0" smtClean="0">
                <a:solidFill>
                  <a:schemeClr val="tx1"/>
                </a:solidFill>
                <a:effectLst/>
                <a:latin typeface="Arial" charset="0"/>
                <a:ea typeface="ＭＳ Ｐゴシック" charset="0"/>
                <a:cs typeface="ＭＳ Ｐゴシック" charset="0"/>
              </a:rPr>
              <a:t>more specialized </a:t>
            </a:r>
            <a:r>
              <a:rPr lang="en-US" sz="1200" kern="1200" baseline="0" dirty="0" smtClean="0">
                <a:solidFill>
                  <a:schemeClr val="tx1"/>
                </a:solidFill>
                <a:effectLst/>
                <a:latin typeface="Arial" charset="0"/>
                <a:ea typeface="ＭＳ Ｐゴシック" charset="0"/>
                <a:cs typeface="ＭＳ Ｐゴシック" charset="0"/>
              </a:rPr>
              <a:t>products – and there’s an opportunity to develop trade enabling solutions before the global grain trade begins to experience the same adverse effects.</a:t>
            </a:r>
            <a:endParaRPr lang="en-CA" sz="1200" kern="1200" dirty="0" smtClean="0">
              <a:solidFill>
                <a:schemeClr val="tx1"/>
              </a:solidFill>
              <a:effectLst/>
              <a:latin typeface="Arial" charset="0"/>
              <a:ea typeface="ＭＳ Ｐゴシック" charset="0"/>
              <a:cs typeface="ＭＳ Ｐゴシック" charset="0"/>
            </a:endParaRPr>
          </a:p>
          <a:p>
            <a:endParaRPr lang="en-CA" sz="1200" kern="1200" dirty="0" smtClean="0">
              <a:solidFill>
                <a:schemeClr val="tx1"/>
              </a:solidFill>
              <a:effectLst/>
              <a:latin typeface="Arial" charset="0"/>
              <a:ea typeface="ＭＳ Ｐゴシック" charset="0"/>
              <a:cs typeface="ＭＳ Ｐゴシック" charset="0"/>
            </a:endParaRPr>
          </a:p>
          <a:p>
            <a:endParaRPr lang="en-CA" sz="1200" kern="1200" dirty="0" smtClean="0">
              <a:solidFill>
                <a:schemeClr val="tx1"/>
              </a:solidFill>
              <a:effectLst/>
              <a:latin typeface="Arial" charset="0"/>
              <a:ea typeface="ＭＳ Ｐゴシック" charset="0"/>
              <a:cs typeface="ＭＳ Ｐゴシック" charset="0"/>
            </a:endParaRPr>
          </a:p>
          <a:p>
            <a:r>
              <a:rPr lang="en-CA" sz="1200" kern="1200" dirty="0" smtClean="0">
                <a:solidFill>
                  <a:schemeClr val="tx1"/>
                </a:solidFill>
                <a:effectLst/>
                <a:latin typeface="Arial" charset="0"/>
                <a:ea typeface="ＭＳ Ｐゴシック" charset="0"/>
                <a:cs typeface="ＭＳ Ｐゴシック" charset="0"/>
              </a:rPr>
              <a:t>Gordon, some individual observations</a:t>
            </a:r>
            <a:r>
              <a:rPr lang="en-CA" sz="1200" kern="1200" baseline="0" dirty="0" smtClean="0">
                <a:solidFill>
                  <a:schemeClr val="tx1"/>
                </a:solidFill>
                <a:effectLst/>
                <a:latin typeface="Arial" charset="0"/>
                <a:ea typeface="ＭＳ Ｐゴシック" charset="0"/>
                <a:cs typeface="ＭＳ Ｐゴシック" charset="0"/>
              </a:rPr>
              <a:t> on noncompliances involving NAFTA countries:</a:t>
            </a:r>
            <a:endParaRPr lang="en-CA" sz="1200" kern="1200" dirty="0" smtClean="0">
              <a:solidFill>
                <a:schemeClr val="tx1"/>
              </a:solidFill>
              <a:effectLst/>
              <a:latin typeface="Arial" charset="0"/>
              <a:ea typeface="ＭＳ Ｐゴシック" charset="0"/>
              <a:cs typeface="ＭＳ Ｐゴシック" charset="0"/>
            </a:endParaRPr>
          </a:p>
          <a:p>
            <a:endParaRPr lang="en-CA" sz="1200" kern="1200" dirty="0" smtClean="0">
              <a:solidFill>
                <a:schemeClr val="tx1"/>
              </a:solidFill>
              <a:effectLst/>
              <a:latin typeface="Arial" charset="0"/>
              <a:ea typeface="ＭＳ Ｐゴシック" charset="0"/>
              <a:cs typeface="ＭＳ Ｐゴシック" charset="0"/>
            </a:endParaRPr>
          </a:p>
          <a:p>
            <a:r>
              <a:rPr lang="en-CA" sz="1200" kern="1200" dirty="0" smtClean="0">
                <a:solidFill>
                  <a:schemeClr val="tx1"/>
                </a:solidFill>
                <a:effectLst/>
                <a:latin typeface="Arial" charset="0"/>
                <a:ea typeface="ＭＳ Ｐゴシック" charset="0"/>
                <a:cs typeface="ＭＳ Ｐゴシック" charset="0"/>
              </a:rPr>
              <a:t>In the past three years, there have only been a handful of non-compliances for NAFTA-origin</a:t>
            </a:r>
            <a:r>
              <a:rPr lang="en-CA" sz="1200" kern="1200" baseline="0" dirty="0" smtClean="0">
                <a:solidFill>
                  <a:schemeClr val="tx1"/>
                </a:solidFill>
                <a:effectLst/>
                <a:latin typeface="Arial" charset="0"/>
                <a:ea typeface="ＭＳ Ｐゴシック" charset="0"/>
                <a:cs typeface="ＭＳ Ｐゴシック" charset="0"/>
              </a:rPr>
              <a:t> products sent to non-NAFTA countries.  </a:t>
            </a:r>
            <a:r>
              <a:rPr lang="en-CA" sz="1200" kern="1200" dirty="0" smtClean="0">
                <a:solidFill>
                  <a:schemeClr val="tx1"/>
                </a:solidFill>
                <a:effectLst/>
                <a:latin typeface="Arial" charset="0"/>
                <a:ea typeface="ＭＳ Ｐゴシック" charset="0"/>
                <a:cs typeface="ＭＳ Ｐゴシック" charset="0"/>
              </a:rPr>
              <a:t>These include U.S. fresh onions, raw corn, and tea going to Taiwan, and Mexican green beans and avocados to Japan and chili powder to Taiwan. </a:t>
            </a:r>
          </a:p>
          <a:p>
            <a:r>
              <a:rPr lang="en-CA" sz="1200" kern="1200" dirty="0" smtClean="0">
                <a:solidFill>
                  <a:schemeClr val="tx1"/>
                </a:solidFill>
                <a:effectLst/>
                <a:latin typeface="Arial" charset="0"/>
                <a:ea typeface="ＭＳ Ｐゴシック" charset="0"/>
                <a:cs typeface="ＭＳ Ｐゴシック" charset="0"/>
              </a:rPr>
              <a:t> </a:t>
            </a:r>
          </a:p>
          <a:p>
            <a:endParaRPr lang="en-CA" dirty="0"/>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263977E9-A22F-4773-8CDF-900D02AC5C22}" type="slidenum">
              <a:rPr lang="en-CA" smtClean="0"/>
              <a:t>7</a:t>
            </a:fld>
            <a:endParaRPr lang="en-CA"/>
          </a:p>
        </p:txBody>
      </p:sp>
    </p:spTree>
    <p:extLst>
      <p:ext uri="{BB962C8B-B14F-4D97-AF65-F5344CB8AC3E}">
        <p14:creationId xmlns:p14="http://schemas.microsoft.com/office/powerpoint/2010/main" val="1457778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FF913154-ED09-412D-91FA-768D9470F0A8}" type="slidenum">
              <a:rPr lang="en-US"/>
              <a:t>8</a:t>
            </a:fld>
            <a:endParaRPr lang="en-US"/>
          </a:p>
        </p:txBody>
      </p:sp>
    </p:spTree>
    <p:extLst>
      <p:ext uri="{BB962C8B-B14F-4D97-AF65-F5344CB8AC3E}">
        <p14:creationId xmlns:p14="http://schemas.microsoft.com/office/powerpoint/2010/main" val="608533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Espace réservé de l'image des diapositives 1"/>
          <p:cNvSpPr>
            <a:spLocks noGrp="1" noRot="1" noChangeAspect="1" noTextEdit="1"/>
          </p:cNvSpPr>
          <p:nvPr>
            <p:ph type="sldImg"/>
          </p:nvPr>
        </p:nvSpPr>
        <p:spPr>
          <a:ln/>
        </p:spPr>
      </p:sp>
      <p:sp>
        <p:nvSpPr>
          <p:cNvPr id="25602" name="Espace réservé des commentair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CA" dirty="0" smtClean="0"/>
              <a:t>Our grower and trade people made it very clear to us that we needed to go out and address this problem. The short term solution is to – unfortunately – take steps to limit uses of the product that results in an unacceptable level of trade risk (I want to emphasize “unacceptable”, because under current circumstances zero trade risk can never be achieved – more on this in a minute). The medium-term solution is to take steps to attain the required MRL.  The longer term solution is to identify areas of opportunity around regulatory cooperation.</a:t>
            </a:r>
            <a:endParaRPr lang="en-CA" dirty="0"/>
          </a:p>
        </p:txBody>
      </p:sp>
      <p:sp>
        <p:nvSpPr>
          <p:cNvPr id="25603" name="Espace réservé du numéro de diapositive 3"/>
          <p:cNvSpPr>
            <a:spLocks noGrp="1"/>
          </p:cNvSpPr>
          <p:nvPr>
            <p:ph type="sldNum" sz="quarter" idx="4294967295"/>
          </p:nvPr>
        </p:nvSpPr>
        <p:spPr bwMode="auto">
          <a:xfrm>
            <a:off x="3935413" y="8772525"/>
            <a:ext cx="3008312" cy="457200"/>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763" tIns="45382" rIns="90763" bIns="45382"/>
          <a:lstStyle>
            <a:lvl1pPr defTabSz="454025">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cs typeface="ＭＳ Ｐゴシック" charset="0"/>
              </a:defRPr>
            </a:lvl1pPr>
            <a:lvl2pPr marL="742950" indent="-285750" defTabSz="454025">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2pPr>
            <a:lvl3pPr marL="1143000" indent="-228600" defTabSz="454025">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3pPr>
            <a:lvl4pPr marL="1600200" indent="-228600" defTabSz="454025">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4pPr>
            <a:lvl5pPr marL="2057400" indent="-228600" defTabSz="454025">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5pPr>
            <a:lvl6pPr marL="2514600" indent="-228600" defTabSz="454025" eaLnBrk="0" fontAlgn="base" hangingPunct="0">
              <a:spcBef>
                <a:spcPct val="0"/>
              </a:spcBef>
              <a:spcAft>
                <a:spcPct val="0"/>
              </a:spcAft>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6pPr>
            <a:lvl7pPr marL="2971800" indent="-228600" defTabSz="454025" eaLnBrk="0" fontAlgn="base" hangingPunct="0">
              <a:spcBef>
                <a:spcPct val="0"/>
              </a:spcBef>
              <a:spcAft>
                <a:spcPct val="0"/>
              </a:spcAft>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7pPr>
            <a:lvl8pPr marL="3429000" indent="-228600" defTabSz="454025" eaLnBrk="0" fontAlgn="base" hangingPunct="0">
              <a:spcBef>
                <a:spcPct val="0"/>
              </a:spcBef>
              <a:spcAft>
                <a:spcPct val="0"/>
              </a:spcAft>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8pPr>
            <a:lvl9pPr marL="3886200" indent="-228600" defTabSz="454025" eaLnBrk="0" fontAlgn="base" hangingPunct="0">
              <a:spcBef>
                <a:spcPct val="0"/>
              </a:spcBef>
              <a:spcAft>
                <a:spcPct val="0"/>
              </a:spcAft>
              <a:tabLst>
                <a:tab pos="0" algn="l"/>
                <a:tab pos="454025" algn="l"/>
                <a:tab pos="911225" algn="l"/>
                <a:tab pos="1371600" algn="l"/>
                <a:tab pos="1828800" algn="l"/>
                <a:tab pos="2289175" algn="l"/>
                <a:tab pos="2746375" algn="l"/>
                <a:tab pos="3205163" algn="l"/>
                <a:tab pos="3660775" algn="l"/>
                <a:tab pos="4122738" algn="l"/>
                <a:tab pos="4578350" algn="l"/>
                <a:tab pos="5040313" algn="l"/>
                <a:tab pos="5495925" algn="l"/>
                <a:tab pos="5957888" algn="l"/>
                <a:tab pos="6411913" algn="l"/>
                <a:tab pos="6872288" algn="l"/>
                <a:tab pos="7327900" algn="l"/>
                <a:tab pos="7789863" algn="l"/>
                <a:tab pos="8245475" algn="l"/>
                <a:tab pos="8707438" algn="l"/>
                <a:tab pos="9161463" algn="l"/>
              </a:tabLst>
              <a:defRPr sz="2400">
                <a:solidFill>
                  <a:schemeClr val="tx1"/>
                </a:solidFill>
                <a:latin typeface="Arial" charset="0"/>
                <a:ea typeface="ＭＳ Ｐゴシック" charset="0"/>
              </a:defRPr>
            </a:lvl9pPr>
          </a:lstStyle>
          <a:p>
            <a:pPr>
              <a:buClr>
                <a:srgbClr val="000000"/>
              </a:buClr>
              <a:buFont typeface="Times New Roman" charset="0"/>
              <a:buNone/>
            </a:pPr>
            <a:fld id="{189D6ED7-A9F9-7C4E-93F7-28EEE30F3A2E}" type="slidenum">
              <a:rPr lang="en-GB" sz="1200">
                <a:solidFill>
                  <a:srgbClr val="000000"/>
                </a:solidFill>
                <a:latin typeface="Times New Roman" charset="0"/>
              </a:rPr>
              <a:pPr>
                <a:buClr>
                  <a:srgbClr val="000000"/>
                </a:buClr>
                <a:buFont typeface="Times New Roman" charset="0"/>
                <a:buNone/>
              </a:pPr>
              <a:t>9</a:t>
            </a:fld>
            <a:endParaRPr lang="en-GB" sz="1200">
              <a:solidFill>
                <a:srgbClr val="000000"/>
              </a:solidFill>
              <a:latin typeface="Times New Roman" charset="0"/>
            </a:endParaRPr>
          </a:p>
        </p:txBody>
      </p:sp>
    </p:spTree>
    <p:extLst>
      <p:ext uri="{BB962C8B-B14F-4D97-AF65-F5344CB8AC3E}">
        <p14:creationId xmlns:p14="http://schemas.microsoft.com/office/powerpoint/2010/main" val="9924847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jpe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wellness_three_foods.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38125" y="1927225"/>
            <a:ext cx="9610725" cy="3349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7" descr="TitleBar_Orange.pn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5021263"/>
            <a:ext cx="91440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7" descr="ift_ProcessColor_wellnessSM12_Orange_outline.jpg"/>
          <p:cNvPicPr>
            <a:picLocks noChangeAspect="1"/>
          </p:cNvPicPr>
          <p:nvPr userDrawn="1"/>
        </p:nvPicPr>
        <p:blipFill>
          <a:blip r:embed="rId4" cstate="email">
            <a:extLst>
              <a:ext uri="{28A0092B-C50C-407E-A947-70E740481C1C}">
                <a14:useLocalDpi xmlns:a14="http://schemas.microsoft.com/office/drawing/2010/main" val="0"/>
              </a:ext>
            </a:extLst>
          </a:blip>
          <a:srcRect l="25909"/>
          <a:stretch>
            <a:fillRect/>
          </a:stretch>
        </p:blipFill>
        <p:spPr bwMode="auto">
          <a:xfrm>
            <a:off x="6045200" y="1470025"/>
            <a:ext cx="2847975" cy="627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8"/>
          <p:cNvPicPr>
            <a:picLocks noChangeAspect="1" noChangeArrowheads="1"/>
          </p:cNvPicPr>
          <p:nvPr userDrawn="1"/>
        </p:nvPicPr>
        <p:blipFill>
          <a:blip r:embed="rId5" cstate="email">
            <a:extLst>
              <a:ext uri="{28A0092B-C50C-407E-A947-70E740481C1C}">
                <a14:useLocalDpi xmlns:a14="http://schemas.microsoft.com/office/drawing/2010/main" val="0"/>
              </a:ext>
            </a:extLst>
          </a:blip>
          <a:srcRect l="36371" t="10544" r="4497" b="9514"/>
          <a:stretch>
            <a:fillRect/>
          </a:stretch>
        </p:blipFill>
        <p:spPr bwMode="auto">
          <a:xfrm>
            <a:off x="5997575" y="2111375"/>
            <a:ext cx="3159125" cy="2890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ubtitle 2"/>
          <p:cNvSpPr>
            <a:spLocks noGrp="1"/>
          </p:cNvSpPr>
          <p:nvPr>
            <p:ph type="subTitle" idx="1"/>
          </p:nvPr>
        </p:nvSpPr>
        <p:spPr>
          <a:xfrm>
            <a:off x="587825" y="1506418"/>
            <a:ext cx="4897315" cy="577360"/>
          </a:xfrm>
        </p:spPr>
        <p:txBody>
          <a:bodyPr>
            <a:normAutofit/>
          </a:bodyPr>
          <a:lstStyle>
            <a:lvl1pPr marL="0" indent="0" algn="l">
              <a:buNone/>
              <a:defRPr sz="20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587826" y="307731"/>
            <a:ext cx="7825154" cy="1107832"/>
          </a:xfrm>
        </p:spPr>
        <p:txBody>
          <a:bodyPr anchor="b">
            <a:normAutofit/>
          </a:bodyPr>
          <a:lstStyle>
            <a:lvl1pPr algn="l">
              <a:defRPr sz="3600" b="1">
                <a:solidFill>
                  <a:schemeClr val="tx1"/>
                </a:solidFill>
                <a:latin typeface="Arial" pitchFamily="34" charset="0"/>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83892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pic>
        <p:nvPicPr>
          <p:cNvPr id="4" name="Picture 7"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686800" y="0"/>
            <a:ext cx="4572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p:cNvSpPr>
            <a:spLocks noGrp="1"/>
          </p:cNvSpPr>
          <p:nvPr>
            <p:ph type="title"/>
          </p:nvPr>
        </p:nvSpPr>
        <p:spPr>
          <a:xfrm rot="5400000">
            <a:off x="4737436" y="2256925"/>
            <a:ext cx="5871408" cy="1902995"/>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ormAutofit/>
          </a:bodyPr>
          <a:lstStyle>
            <a:lvl1pPr marL="223838" indent="-223838">
              <a:spcBef>
                <a:spcPts val="0"/>
              </a:spcBef>
              <a:spcAft>
                <a:spcPts val="500"/>
              </a:spcAft>
              <a:buClr>
                <a:srgbClr val="F8971D"/>
              </a:buClr>
              <a:buSzPct val="85000"/>
              <a:buFont typeface="Wingdings" pitchFamily="2" charset="2"/>
              <a:buChar char="§"/>
              <a:defRPr sz="2400">
                <a:latin typeface="Arial" pitchFamily="34" charset="0"/>
                <a:cs typeface="Arial" pitchFamily="34" charset="0"/>
              </a:defRPr>
            </a:lvl1pPr>
            <a:lvl2pPr marL="625475" indent="-168275">
              <a:spcBef>
                <a:spcPts val="0"/>
              </a:spcBef>
              <a:spcAft>
                <a:spcPts val="500"/>
              </a:spcAft>
              <a:buClr>
                <a:srgbClr val="F8971D"/>
              </a:buClr>
              <a:buSzPct val="85000"/>
              <a:buFont typeface="Arial" pitchFamily="34" charset="0"/>
              <a:buChar char="•"/>
              <a:defRPr sz="2000">
                <a:latin typeface="Arial" pitchFamily="34" charset="0"/>
                <a:cs typeface="Arial" pitchFamily="34" charset="0"/>
              </a:defRPr>
            </a:lvl2pPr>
            <a:lvl3pPr>
              <a:spcBef>
                <a:spcPts val="0"/>
              </a:spcBef>
              <a:spcAft>
                <a:spcPts val="300"/>
              </a:spcAft>
              <a:buClr>
                <a:srgbClr val="F8971D"/>
              </a:buClr>
              <a:buFont typeface="Arial" pitchFamily="34" charset="0"/>
              <a:buChar char="−"/>
              <a:defRPr sz="1800">
                <a:latin typeface="Arial" pitchFamily="34" charset="0"/>
                <a:cs typeface="Arial" pitchFamily="34" charset="0"/>
              </a:defRPr>
            </a:lvl3pPr>
            <a:lvl4pPr marL="1539875" indent="-168275">
              <a:spcBef>
                <a:spcPts val="0"/>
              </a:spcBef>
              <a:spcAft>
                <a:spcPts val="300"/>
              </a:spcAft>
              <a:buFont typeface="Arial" pitchFamily="34" charset="0"/>
              <a:buChar char="•"/>
              <a:defRPr sz="1600">
                <a:latin typeface="Arial" pitchFamily="34" charset="0"/>
                <a:cs typeface="Arial" pitchFamily="34" charset="0"/>
              </a:defRPr>
            </a:lvl4pPr>
            <a:lvl5pPr>
              <a:spcBef>
                <a:spcPts val="0"/>
              </a:spcBef>
              <a:spcAft>
                <a:spcPts val="300"/>
              </a:spcAft>
              <a:buFont typeface="Arial" pitchFamily="34" charset="0"/>
              <a:buChar cha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341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457200" y="515268"/>
            <a:ext cx="8229600" cy="1143000"/>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764632"/>
            <a:ext cx="8229600" cy="4363451"/>
          </a:xfrm>
        </p:spPr>
        <p:txBody>
          <a:bodyPr>
            <a:normAutofit/>
          </a:bodyPr>
          <a:lstStyle>
            <a:lvl1pPr marL="223838" indent="-223838">
              <a:spcBef>
                <a:spcPts val="0"/>
              </a:spcBef>
              <a:spcAft>
                <a:spcPts val="500"/>
              </a:spcAft>
              <a:buClr>
                <a:srgbClr val="F8971D"/>
              </a:buClr>
              <a:buSzPct val="85000"/>
              <a:buFont typeface="Wingdings" pitchFamily="2" charset="2"/>
              <a:buChar char="§"/>
              <a:defRPr sz="2800" spc="0" baseline="0">
                <a:latin typeface="Arial" pitchFamily="34" charset="0"/>
                <a:cs typeface="Arial" pitchFamily="34" charset="0"/>
              </a:defRPr>
            </a:lvl1pPr>
            <a:lvl2pPr marL="690563" indent="-233363">
              <a:spcBef>
                <a:spcPts val="0"/>
              </a:spcBef>
              <a:spcAft>
                <a:spcPts val="500"/>
              </a:spcAft>
              <a:buClr>
                <a:srgbClr val="F8971D"/>
              </a:buClr>
              <a:buSzPct val="85000"/>
              <a:buFont typeface="Arial" pitchFamily="34" charset="0"/>
              <a:buChar char="•"/>
              <a:defRPr sz="2400" spc="0" baseline="0">
                <a:latin typeface="Arial" pitchFamily="34" charset="0"/>
                <a:cs typeface="Arial" pitchFamily="34" charset="0"/>
              </a:defRPr>
            </a:lvl2pPr>
            <a:lvl3pPr>
              <a:spcBef>
                <a:spcPts val="0"/>
              </a:spcBef>
              <a:spcAft>
                <a:spcPts val="300"/>
              </a:spcAft>
              <a:buClr>
                <a:srgbClr val="F8971D"/>
              </a:buClr>
              <a:buFont typeface="Arial" pitchFamily="34" charset="0"/>
              <a:buChar char="−"/>
              <a:defRPr sz="2000" spc="0" baseline="0">
                <a:latin typeface="Arial" pitchFamily="34" charset="0"/>
                <a:cs typeface="Arial" pitchFamily="34" charset="0"/>
              </a:defRPr>
            </a:lvl3pPr>
            <a:lvl4pPr marL="1539875" indent="-168275">
              <a:spcBef>
                <a:spcPts val="0"/>
              </a:spcBef>
              <a:spcAft>
                <a:spcPts val="300"/>
              </a:spcAft>
              <a:buFont typeface="Arial" pitchFamily="34" charset="0"/>
              <a:buChar char="•"/>
              <a:defRPr sz="1800" spc="0" baseline="0">
                <a:latin typeface="Arial" pitchFamily="34" charset="0"/>
                <a:cs typeface="Arial" pitchFamily="34" charset="0"/>
              </a:defRPr>
            </a:lvl4pPr>
            <a:lvl5pPr>
              <a:spcBef>
                <a:spcPts val="0"/>
              </a:spcBef>
              <a:spcAft>
                <a:spcPts val="300"/>
              </a:spcAft>
              <a:buFont typeface="Arial" pitchFamily="34" charset="0"/>
              <a:buChar char="−"/>
              <a:defRPr sz="1800" spc="0" baseline="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461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Divider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3376613"/>
            <a:ext cx="9144000" cy="73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722313" y="3588753"/>
            <a:ext cx="7772400" cy="710532"/>
          </a:xfrm>
        </p:spPr>
        <p:txBody>
          <a:bodyPr anchor="t">
            <a:normAutofit/>
          </a:bodyPr>
          <a:lstStyle>
            <a:lvl1pPr algn="l">
              <a:defRPr sz="3200" b="0" cap="none">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4398630"/>
            <a:ext cx="7772400" cy="558382"/>
          </a:xfrm>
        </p:spPr>
        <p:txBody>
          <a:bodyPr anchor="b">
            <a:normAutofit/>
          </a:bodyPr>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80738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5" name="Picture 7"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itle 1"/>
          <p:cNvSpPr>
            <a:spLocks noGrp="1"/>
          </p:cNvSpPr>
          <p:nvPr>
            <p:ph type="title"/>
          </p:nvPr>
        </p:nvSpPr>
        <p:spPr>
          <a:xfrm>
            <a:off x="457200" y="515268"/>
            <a:ext cx="8229600" cy="1143000"/>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57200" y="1756611"/>
            <a:ext cx="4038600" cy="4369552"/>
          </a:xfrm>
        </p:spPr>
        <p:txBody>
          <a:bodyPr/>
          <a:lstStyle>
            <a:lvl1pPr marL="223838" indent="-223838">
              <a:spcBef>
                <a:spcPts val="0"/>
              </a:spcBef>
              <a:spcAft>
                <a:spcPts val="500"/>
              </a:spcAft>
              <a:buClr>
                <a:srgbClr val="F8971D"/>
              </a:buClr>
              <a:buSzPct val="85000"/>
              <a:buFont typeface="Wingdings" pitchFamily="2" charset="2"/>
              <a:buChar char="§"/>
              <a:defRPr sz="2400" spc="0" baseline="0">
                <a:latin typeface="Arial" pitchFamily="34" charset="0"/>
                <a:cs typeface="Arial" pitchFamily="34" charset="0"/>
              </a:defRPr>
            </a:lvl1pPr>
            <a:lvl2pPr marL="625475" indent="-168275">
              <a:spcBef>
                <a:spcPts val="0"/>
              </a:spcBef>
              <a:spcAft>
                <a:spcPts val="500"/>
              </a:spcAft>
              <a:buClr>
                <a:srgbClr val="F8971D"/>
              </a:buClr>
              <a:buSzPct val="85000"/>
              <a:buFont typeface="Arial" pitchFamily="34" charset="0"/>
              <a:buChar char="•"/>
              <a:defRPr sz="2000" spc="0" baseline="0">
                <a:latin typeface="Arial" pitchFamily="34" charset="0"/>
                <a:cs typeface="Arial" pitchFamily="34" charset="0"/>
              </a:defRPr>
            </a:lvl2pPr>
            <a:lvl3pPr>
              <a:spcBef>
                <a:spcPts val="0"/>
              </a:spcBef>
              <a:spcAft>
                <a:spcPts val="300"/>
              </a:spcAft>
              <a:buClr>
                <a:srgbClr val="F8971D"/>
              </a:buClr>
              <a:buFont typeface="Arial" pitchFamily="34" charset="0"/>
              <a:buChar char="−"/>
              <a:defRPr sz="1800" spc="0" baseline="0">
                <a:latin typeface="Arial" pitchFamily="34" charset="0"/>
                <a:cs typeface="Arial" pitchFamily="34" charset="0"/>
              </a:defRPr>
            </a:lvl3pPr>
            <a:lvl4pPr marL="1539875" indent="-168275">
              <a:spcBef>
                <a:spcPts val="0"/>
              </a:spcBef>
              <a:spcAft>
                <a:spcPts val="300"/>
              </a:spcAft>
              <a:buFont typeface="Arial" pitchFamily="34" charset="0"/>
              <a:buChar char="•"/>
              <a:defRPr sz="1600" spc="0" baseline="0">
                <a:latin typeface="Arial" pitchFamily="34" charset="0"/>
                <a:cs typeface="Arial" pitchFamily="34" charset="0"/>
              </a:defRPr>
            </a:lvl4pPr>
            <a:lvl5pPr>
              <a:spcBef>
                <a:spcPts val="0"/>
              </a:spcBef>
              <a:spcAft>
                <a:spcPts val="300"/>
              </a:spcAft>
              <a:buFont typeface="Arial" pitchFamily="34" charset="0"/>
              <a:buChar char="−"/>
              <a:defRPr sz="1600" spc="0" baseline="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sz="half" idx="13"/>
          </p:nvPr>
        </p:nvSpPr>
        <p:spPr>
          <a:xfrm>
            <a:off x="4652211" y="1764633"/>
            <a:ext cx="4038600" cy="4369552"/>
          </a:xfrm>
        </p:spPr>
        <p:txBody>
          <a:bodyPr>
            <a:normAutofit/>
          </a:bodyPr>
          <a:lstStyle>
            <a:lvl1pPr marL="223838" indent="-223838">
              <a:spcBef>
                <a:spcPts val="0"/>
              </a:spcBef>
              <a:spcAft>
                <a:spcPts val="500"/>
              </a:spcAft>
              <a:buClr>
                <a:srgbClr val="F8971D"/>
              </a:buClr>
              <a:buSzPct val="85000"/>
              <a:buFont typeface="Wingdings" pitchFamily="2" charset="2"/>
              <a:buChar char="§"/>
              <a:defRPr sz="2400" spc="0" baseline="0">
                <a:latin typeface="Arial" pitchFamily="34" charset="0"/>
                <a:cs typeface="Arial" pitchFamily="34" charset="0"/>
              </a:defRPr>
            </a:lvl1pPr>
            <a:lvl2pPr marL="625475" indent="-168275">
              <a:spcBef>
                <a:spcPts val="0"/>
              </a:spcBef>
              <a:spcAft>
                <a:spcPts val="500"/>
              </a:spcAft>
              <a:buClr>
                <a:srgbClr val="F8971D"/>
              </a:buClr>
              <a:buSzPct val="85000"/>
              <a:buFont typeface="Arial" pitchFamily="34" charset="0"/>
              <a:buChar char="•"/>
              <a:defRPr sz="2000" spc="0" baseline="0">
                <a:latin typeface="Arial" pitchFamily="34" charset="0"/>
                <a:cs typeface="Arial" pitchFamily="34" charset="0"/>
              </a:defRPr>
            </a:lvl2pPr>
            <a:lvl3pPr>
              <a:spcBef>
                <a:spcPts val="0"/>
              </a:spcBef>
              <a:spcAft>
                <a:spcPts val="300"/>
              </a:spcAft>
              <a:buClr>
                <a:srgbClr val="F8971D"/>
              </a:buClr>
              <a:buFont typeface="Arial" pitchFamily="34" charset="0"/>
              <a:buChar char="−"/>
              <a:defRPr sz="1800" spc="0" baseline="0">
                <a:latin typeface="Arial" pitchFamily="34" charset="0"/>
                <a:cs typeface="Arial" pitchFamily="34" charset="0"/>
              </a:defRPr>
            </a:lvl3pPr>
            <a:lvl4pPr marL="1539875" indent="-168275">
              <a:spcBef>
                <a:spcPts val="0"/>
              </a:spcBef>
              <a:spcAft>
                <a:spcPts val="300"/>
              </a:spcAft>
              <a:buFont typeface="Arial" pitchFamily="34" charset="0"/>
              <a:buChar char="•"/>
              <a:defRPr sz="1600" spc="0" baseline="0">
                <a:latin typeface="Arial" pitchFamily="34" charset="0"/>
                <a:cs typeface="Arial" pitchFamily="34" charset="0"/>
              </a:defRPr>
            </a:lvl4pPr>
            <a:lvl5pPr>
              <a:spcBef>
                <a:spcPts val="0"/>
              </a:spcBef>
              <a:spcAft>
                <a:spcPts val="300"/>
              </a:spcAft>
              <a:buFont typeface="Arial" pitchFamily="34" charset="0"/>
              <a:buChar char="−"/>
              <a:defRPr sz="1600" spc="0" baseline="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1658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7" name="Picture 4"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 Placeholder 2"/>
          <p:cNvSpPr>
            <a:spLocks noGrp="1"/>
          </p:cNvSpPr>
          <p:nvPr>
            <p:ph type="body" idx="1"/>
          </p:nvPr>
        </p:nvSpPr>
        <p:spPr>
          <a:xfrm>
            <a:off x="457200" y="1743658"/>
            <a:ext cx="4040188" cy="742867"/>
          </a:xfrm>
        </p:spPr>
        <p:txBody>
          <a:bodyPr anchor="b">
            <a:noAutofit/>
          </a:bodyPr>
          <a:lstStyle>
            <a:lvl1pPr marL="0" indent="0">
              <a:buNone/>
              <a:defRPr sz="2400" b="1" spc="0" baseline="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5025" y="1743658"/>
            <a:ext cx="4041775" cy="742867"/>
          </a:xfrm>
        </p:spPr>
        <p:txBody>
          <a:bodyPr anchor="b">
            <a:noAutofit/>
          </a:bodyPr>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itle 1"/>
          <p:cNvSpPr>
            <a:spLocks noGrp="1"/>
          </p:cNvSpPr>
          <p:nvPr>
            <p:ph type="title"/>
          </p:nvPr>
        </p:nvSpPr>
        <p:spPr>
          <a:xfrm>
            <a:off x="457200" y="515268"/>
            <a:ext cx="8229600" cy="1143000"/>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
        <p:nvSpPr>
          <p:cNvPr id="16" name="Content Placeholder 2"/>
          <p:cNvSpPr>
            <a:spLocks noGrp="1"/>
          </p:cNvSpPr>
          <p:nvPr>
            <p:ph sz="half" idx="13"/>
          </p:nvPr>
        </p:nvSpPr>
        <p:spPr>
          <a:xfrm>
            <a:off x="457200" y="2366210"/>
            <a:ext cx="4038600" cy="3840162"/>
          </a:xfrm>
        </p:spPr>
        <p:txBody>
          <a:bodyPr>
            <a:normAutofit/>
          </a:bodyPr>
          <a:lstStyle>
            <a:lvl1pPr marL="176213" indent="-176213">
              <a:spcBef>
                <a:spcPts val="0"/>
              </a:spcBef>
              <a:spcAft>
                <a:spcPts val="500"/>
              </a:spcAft>
              <a:buClr>
                <a:srgbClr val="F8971D"/>
              </a:buClr>
              <a:buFont typeface="Wingdings" pitchFamily="2" charset="2"/>
              <a:buChar char="§"/>
              <a:defRPr sz="2400" spc="0" baseline="0">
                <a:latin typeface="Arial" pitchFamily="34" charset="0"/>
                <a:cs typeface="Arial" pitchFamily="34" charset="0"/>
              </a:defRPr>
            </a:lvl1pPr>
            <a:lvl2pPr marL="625475" indent="-168275">
              <a:spcBef>
                <a:spcPts val="0"/>
              </a:spcBef>
              <a:spcAft>
                <a:spcPts val="500"/>
              </a:spcAft>
              <a:buClr>
                <a:srgbClr val="F8971D"/>
              </a:buClr>
              <a:buFont typeface="Arial" pitchFamily="34" charset="0"/>
              <a:buChar char="•"/>
              <a:defRPr sz="2000" spc="0" baseline="0">
                <a:latin typeface="Arial" pitchFamily="34" charset="0"/>
                <a:cs typeface="Arial" pitchFamily="34" charset="0"/>
              </a:defRPr>
            </a:lvl2pPr>
            <a:lvl3pPr>
              <a:spcBef>
                <a:spcPts val="0"/>
              </a:spcBef>
              <a:spcAft>
                <a:spcPts val="500"/>
              </a:spcAft>
              <a:buClr>
                <a:srgbClr val="F8971D"/>
              </a:buClr>
              <a:buFont typeface="Arial" pitchFamily="34" charset="0"/>
              <a:buChar char="−"/>
              <a:defRPr sz="1800" spc="0" baseline="0">
                <a:latin typeface="Arial" pitchFamily="34" charset="0"/>
                <a:cs typeface="Arial" pitchFamily="34" charset="0"/>
              </a:defRPr>
            </a:lvl3pPr>
            <a:lvl4pPr marL="1492250" indent="-120650">
              <a:spcBef>
                <a:spcPts val="0"/>
              </a:spcBef>
              <a:spcAft>
                <a:spcPts val="500"/>
              </a:spcAft>
              <a:buFont typeface="Arial" pitchFamily="34" charset="0"/>
              <a:buChar char="•"/>
              <a:defRPr sz="1600" spc="0" baseline="0">
                <a:latin typeface="Arial" pitchFamily="34" charset="0"/>
                <a:cs typeface="Arial" pitchFamily="34" charset="0"/>
              </a:defRPr>
            </a:lvl4pPr>
            <a:lvl5pPr>
              <a:spcBef>
                <a:spcPts val="0"/>
              </a:spcBef>
              <a:spcAft>
                <a:spcPts val="500"/>
              </a:spcAft>
              <a:buFont typeface="Arial" pitchFamily="34" charset="0"/>
              <a:buChar char="−"/>
              <a:defRPr sz="1600" spc="0" baseline="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sz="half" idx="14"/>
          </p:nvPr>
        </p:nvSpPr>
        <p:spPr>
          <a:xfrm>
            <a:off x="4652211" y="2374232"/>
            <a:ext cx="4038600" cy="3840162"/>
          </a:xfrm>
        </p:spPr>
        <p:txBody>
          <a:bodyPr>
            <a:normAutofit/>
          </a:bodyPr>
          <a:lstStyle>
            <a:lvl1pPr marL="223838" indent="-223838">
              <a:spcBef>
                <a:spcPts val="0"/>
              </a:spcBef>
              <a:spcAft>
                <a:spcPts val="500"/>
              </a:spcAft>
              <a:buClr>
                <a:srgbClr val="F8971D"/>
              </a:buClr>
              <a:buFont typeface="Wingdings" pitchFamily="2" charset="2"/>
              <a:buChar char="§"/>
              <a:defRPr sz="2400" spc="0" baseline="0">
                <a:latin typeface="Arial" pitchFamily="34" charset="0"/>
                <a:cs typeface="Arial" pitchFamily="34" charset="0"/>
              </a:defRPr>
            </a:lvl1pPr>
            <a:lvl2pPr marL="625475" indent="-168275">
              <a:spcBef>
                <a:spcPts val="0"/>
              </a:spcBef>
              <a:spcAft>
                <a:spcPts val="500"/>
              </a:spcAft>
              <a:buClr>
                <a:srgbClr val="F8971D"/>
              </a:buClr>
              <a:buFont typeface="Arial" pitchFamily="34" charset="0"/>
              <a:buChar char="•"/>
              <a:defRPr sz="2000" spc="0" baseline="0">
                <a:latin typeface="Arial" pitchFamily="34" charset="0"/>
                <a:cs typeface="Arial" pitchFamily="34" charset="0"/>
              </a:defRPr>
            </a:lvl2pPr>
            <a:lvl3pPr>
              <a:spcBef>
                <a:spcPts val="0"/>
              </a:spcBef>
              <a:spcAft>
                <a:spcPts val="500"/>
              </a:spcAft>
              <a:buClr>
                <a:srgbClr val="F8971D"/>
              </a:buClr>
              <a:buFont typeface="Arial" pitchFamily="34" charset="0"/>
              <a:buChar char="−"/>
              <a:defRPr sz="1800" spc="0" baseline="0">
                <a:latin typeface="Arial" pitchFamily="34" charset="0"/>
                <a:cs typeface="Arial" pitchFamily="34" charset="0"/>
              </a:defRPr>
            </a:lvl3pPr>
            <a:lvl4pPr marL="1492250" indent="-120650">
              <a:spcBef>
                <a:spcPts val="0"/>
              </a:spcBef>
              <a:spcAft>
                <a:spcPts val="500"/>
              </a:spcAft>
              <a:buFont typeface="Arial" pitchFamily="34" charset="0"/>
              <a:buChar char="•"/>
              <a:defRPr sz="1600" spc="0" baseline="0">
                <a:latin typeface="Arial" pitchFamily="34" charset="0"/>
                <a:cs typeface="Arial" pitchFamily="34" charset="0"/>
              </a:defRPr>
            </a:lvl4pPr>
            <a:lvl5pPr>
              <a:spcBef>
                <a:spcPts val="0"/>
              </a:spcBef>
              <a:spcAft>
                <a:spcPts val="500"/>
              </a:spcAft>
              <a:buFont typeface="Arial" pitchFamily="34" charset="0"/>
              <a:buChar char="−"/>
              <a:defRPr sz="1600" spc="0" baseline="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9028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3" name="Picture 6"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itle 1"/>
          <p:cNvSpPr>
            <a:spLocks noGrp="1"/>
          </p:cNvSpPr>
          <p:nvPr>
            <p:ph type="title"/>
          </p:nvPr>
        </p:nvSpPr>
        <p:spPr>
          <a:xfrm>
            <a:off x="457200" y="515268"/>
            <a:ext cx="8229600" cy="1143000"/>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37943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697579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normAutofit/>
          </a:bodyPr>
          <a:lstStyle>
            <a:lvl1pPr algn="l">
              <a:defRPr sz="2400" b="0">
                <a:latin typeface="Arial" pitchFamily="34" charset="0"/>
                <a:cs typeface="Arial" pitchFamily="34" charset="0"/>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434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Slide Number Placeholder 5"/>
          <p:cNvSpPr txBox="1">
            <a:spLocks/>
          </p:cNvSpPr>
          <p:nvPr/>
        </p:nvSpPr>
        <p:spPr>
          <a:xfrm>
            <a:off x="473075" y="6338888"/>
            <a:ext cx="673100" cy="365125"/>
          </a:xfrm>
          <a:prstGeom prst="rect">
            <a:avLst/>
          </a:prstGeom>
        </p:spPr>
        <p:txBody>
          <a:bodyPr anchor="ct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C7ED5F1-932C-F547-9253-44FC879406CA}" type="slidenum">
              <a:rPr lang="en-US" sz="1000" smtClean="0">
                <a:solidFill>
                  <a:srgbClr val="717171"/>
                </a:solidFill>
                <a:cs typeface="Arial" charset="0"/>
              </a:rPr>
              <a:pPr eaLnBrk="1" hangingPunct="1">
                <a:defRPr/>
              </a:pPr>
              <a:t>‹#›</a:t>
            </a:fld>
            <a:endParaRPr lang="en-US" sz="1200">
              <a:solidFill>
                <a:srgbClr val="717171"/>
              </a:solidFill>
              <a:cs typeface="Arial" charset="0"/>
            </a:endParaRPr>
          </a:p>
        </p:txBody>
      </p:sp>
      <p:pic>
        <p:nvPicPr>
          <p:cNvPr id="5" name="Picture 9" descr="TopBar_Orang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p:cNvSpPr>
            <a:spLocks noGrp="1"/>
          </p:cNvSpPr>
          <p:nvPr>
            <p:ph type="title"/>
          </p:nvPr>
        </p:nvSpPr>
        <p:spPr>
          <a:xfrm>
            <a:off x="457200" y="515268"/>
            <a:ext cx="8229600" cy="1143000"/>
          </a:xfrm>
        </p:spPr>
        <p:txBody>
          <a:bodyPr>
            <a:normAutofit/>
          </a:bodyPr>
          <a:lstStyle>
            <a:lvl1pPr algn="l">
              <a:lnSpc>
                <a:spcPts val="4400"/>
              </a:lnSpc>
              <a:defRPr sz="4000" b="1" spc="-130" baseline="0">
                <a:solidFill>
                  <a:srgbClr val="F8971D"/>
                </a:solidFill>
                <a:latin typeface="Arial" pitchFamily="34" charset="0"/>
                <a:cs typeface="Arial"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marL="223838" indent="-223838">
              <a:spcBef>
                <a:spcPts val="0"/>
              </a:spcBef>
              <a:spcAft>
                <a:spcPts val="500"/>
              </a:spcAft>
              <a:buClr>
                <a:srgbClr val="F8971D"/>
              </a:buClr>
              <a:buSzPct val="85000"/>
              <a:buFont typeface="Wingdings" pitchFamily="2" charset="2"/>
              <a:buChar char="§"/>
              <a:defRPr sz="2400">
                <a:latin typeface="Arial" pitchFamily="34" charset="0"/>
                <a:cs typeface="Arial" pitchFamily="34" charset="0"/>
              </a:defRPr>
            </a:lvl1pPr>
            <a:lvl2pPr marL="625475" indent="-168275">
              <a:spcBef>
                <a:spcPts val="0"/>
              </a:spcBef>
              <a:spcAft>
                <a:spcPts val="500"/>
              </a:spcAft>
              <a:buClr>
                <a:srgbClr val="F8971D"/>
              </a:buClr>
              <a:buSzPct val="85000"/>
              <a:buFont typeface="Arial" pitchFamily="34" charset="0"/>
              <a:buChar char="•"/>
              <a:defRPr sz="2000">
                <a:latin typeface="Arial" pitchFamily="34" charset="0"/>
                <a:cs typeface="Arial" pitchFamily="34" charset="0"/>
              </a:defRPr>
            </a:lvl2pPr>
            <a:lvl3pPr marL="1090613" indent="-176213">
              <a:spcBef>
                <a:spcPts val="0"/>
              </a:spcBef>
              <a:spcAft>
                <a:spcPts val="300"/>
              </a:spcAft>
              <a:buClr>
                <a:srgbClr val="F8971D"/>
              </a:buClr>
              <a:buFont typeface="Arial" pitchFamily="34" charset="0"/>
              <a:buChar char="−"/>
              <a:defRPr sz="1800">
                <a:latin typeface="Arial" pitchFamily="34" charset="0"/>
                <a:cs typeface="Arial" pitchFamily="34" charset="0"/>
              </a:defRPr>
            </a:lvl3pPr>
            <a:lvl4pPr marL="1539875" indent="-168275">
              <a:spcBef>
                <a:spcPts val="0"/>
              </a:spcBef>
              <a:spcAft>
                <a:spcPts val="300"/>
              </a:spcAft>
              <a:buFont typeface="Arial" pitchFamily="34" charset="0"/>
              <a:buChar char="•"/>
              <a:defRPr sz="1600">
                <a:latin typeface="Arial" pitchFamily="34" charset="0"/>
                <a:cs typeface="Arial" pitchFamily="34" charset="0"/>
              </a:defRPr>
            </a:lvl4pPr>
            <a:lvl5pPr>
              <a:spcBef>
                <a:spcPts val="0"/>
              </a:spcBef>
              <a:spcAft>
                <a:spcPts val="300"/>
              </a:spcAft>
              <a:buFont typeface="Arial" pitchFamily="34" charset="0"/>
              <a:buChar cha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25494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anose="020B0604020202020204" pitchFamily="34" charset="0"/>
                <a:ea typeface="+mn-ea"/>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541" r:id="rId1"/>
    <p:sldLayoutId id="2147484542" r:id="rId2"/>
    <p:sldLayoutId id="2147484543" r:id="rId3"/>
    <p:sldLayoutId id="2147484544" r:id="rId4"/>
    <p:sldLayoutId id="2147484545" r:id="rId5"/>
    <p:sldLayoutId id="2147484546" r:id="rId6"/>
    <p:sldLayoutId id="2147484547" r:id="rId7"/>
    <p:sldLayoutId id="2147484548" r:id="rId8"/>
    <p:sldLayoutId id="2147484549" r:id="rId9"/>
    <p:sldLayoutId id="2147484550" r:id="rId10"/>
  </p:sldLayoutIdLst>
  <p:hf hdr="0" dt="0"/>
  <p:txStyles>
    <p:titleStyle>
      <a:lvl1pPr algn="ctr" rtl="0" eaLnBrk="0" fontAlgn="base" hangingPunct="0">
        <a:spcBef>
          <a:spcPct val="0"/>
        </a:spcBef>
        <a:spcAft>
          <a:spcPct val="0"/>
        </a:spcAft>
        <a:defRPr sz="4400" b="1"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b="1">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b="1">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b="1">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b="1">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jpeg"/><Relationship Id="rId6"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www.keepingitclean.ca/" TargetMode="External"/><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
          <p:cNvPicPr>
            <a:picLocks noChangeAspect="1" noChangeArrowheads="1"/>
          </p:cNvPicPr>
          <p:nvPr/>
        </p:nvPicPr>
        <p:blipFill>
          <a:blip r:embed="rId3">
            <a:alphaModFix/>
            <a:duotone>
              <a:schemeClr val="bg2">
                <a:shade val="45000"/>
                <a:satMod val="135000"/>
              </a:schemeClr>
              <a:prstClr val="white"/>
            </a:duotone>
          </a:blip>
          <a:srcRect/>
          <a:stretch>
            <a:fillRect/>
          </a:stretch>
        </p:blipFill>
        <p:spPr bwMode="auto">
          <a:xfrm>
            <a:off x="93379" y="634914"/>
            <a:ext cx="9024817" cy="6087700"/>
          </a:xfrm>
          <a:prstGeom prst="rect">
            <a:avLst/>
          </a:prstGeom>
          <a:noFill/>
          <a:ln w="9525">
            <a:noFill/>
            <a:miter lim="800000"/>
            <a:headEnd/>
            <a:tailEnd/>
          </a:ln>
        </p:spPr>
      </p:pic>
      <p:sp>
        <p:nvSpPr>
          <p:cNvPr id="14338" name="Title 1"/>
          <p:cNvSpPr>
            <a:spLocks noGrp="1"/>
          </p:cNvSpPr>
          <p:nvPr>
            <p:ph type="ctrTitle" idx="4294967295"/>
          </p:nvPr>
        </p:nvSpPr>
        <p:spPr>
          <a:xfrm>
            <a:off x="425450" y="2504899"/>
            <a:ext cx="8718550" cy="871537"/>
          </a:xfrm>
        </p:spPr>
        <p:txBody>
          <a:bodyPr/>
          <a:lstStyle/>
          <a:p>
            <a:pPr algn="l"/>
            <a:r>
              <a:rPr lang="en-CA" sz="4000" dirty="0" smtClean="0">
                <a:solidFill>
                  <a:srgbClr val="C00000"/>
                </a:solidFill>
                <a:latin typeface="Arial"/>
                <a:cs typeface="Arial"/>
              </a:rPr>
              <a:t>Industry </a:t>
            </a:r>
            <a:r>
              <a:rPr lang="en-CA" sz="4000" dirty="0">
                <a:solidFill>
                  <a:srgbClr val="C00000"/>
                </a:solidFill>
                <a:latin typeface="Arial"/>
                <a:cs typeface="Arial"/>
              </a:rPr>
              <a:t>approaches to proactively mitigate missing MRLs </a:t>
            </a:r>
            <a:r>
              <a:rPr lang="en-US" sz="4800" dirty="0">
                <a:solidFill>
                  <a:srgbClr val="C00000"/>
                </a:solidFill>
                <a:latin typeface="Arial"/>
                <a:cs typeface="Arial"/>
              </a:rPr>
              <a:t/>
            </a:r>
            <a:br>
              <a:rPr lang="en-US" sz="4800" dirty="0">
                <a:solidFill>
                  <a:srgbClr val="C00000"/>
                </a:solidFill>
                <a:latin typeface="Arial"/>
                <a:cs typeface="Arial"/>
              </a:rPr>
            </a:br>
            <a:endParaRPr lang="en-US" sz="2800" i="1" dirty="0">
              <a:solidFill>
                <a:srgbClr val="C00000"/>
              </a:solidFill>
              <a:latin typeface="Arial"/>
              <a:cs typeface="Arial"/>
            </a:endParaRPr>
          </a:p>
        </p:txBody>
      </p:sp>
      <p:sp>
        <p:nvSpPr>
          <p:cNvPr id="14339" name="TextBox 5"/>
          <p:cNvSpPr txBox="1">
            <a:spLocks noChangeArrowheads="1"/>
          </p:cNvSpPr>
          <p:nvPr/>
        </p:nvSpPr>
        <p:spPr bwMode="auto">
          <a:xfrm>
            <a:off x="5948979" y="4323975"/>
            <a:ext cx="2838948"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CA" sz="2000" i="1" dirty="0" smtClean="0"/>
              <a:t>Gordon Bacon</a:t>
            </a:r>
            <a:endParaRPr lang="en-CA" sz="2000" i="1" dirty="0"/>
          </a:p>
          <a:p>
            <a:pPr algn="r"/>
            <a:r>
              <a:rPr lang="en-CA" sz="2000" i="1" dirty="0" smtClean="0"/>
              <a:t>Pulse Canada</a:t>
            </a:r>
          </a:p>
          <a:p>
            <a:pPr algn="r"/>
            <a:endParaRPr lang="en-CA" sz="2000" i="1" dirty="0" smtClean="0"/>
          </a:p>
          <a:p>
            <a:pPr algn="r"/>
            <a:r>
              <a:rPr lang="en-CA" sz="2000" i="1" dirty="0" smtClean="0"/>
              <a:t>GOVERNMENT-INDUSTRY </a:t>
            </a:r>
            <a:r>
              <a:rPr lang="en-CA" sz="2000" i="1" dirty="0"/>
              <a:t>WORKSHOP ON MISSING MRLS</a:t>
            </a:r>
          </a:p>
        </p:txBody>
      </p:sp>
    </p:spTree>
    <p:extLst>
      <p:ext uri="{BB962C8B-B14F-4D97-AF65-F5344CB8AC3E}">
        <p14:creationId xmlns:p14="http://schemas.microsoft.com/office/powerpoint/2010/main" val="4277944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14" y="320715"/>
            <a:ext cx="9348281" cy="1143000"/>
          </a:xfrm>
        </p:spPr>
        <p:txBody>
          <a:bodyPr>
            <a:noAutofit/>
          </a:bodyPr>
          <a:lstStyle/>
          <a:p>
            <a:r>
              <a:rPr lang="en-CA" sz="3600" b="1" dirty="0">
                <a:solidFill>
                  <a:srgbClr val="FF0000"/>
                </a:solidFill>
              </a:rPr>
              <a:t>National list, defer to Codex – a solution?</a:t>
            </a:r>
            <a:endParaRPr lang="en-CA" sz="3600" dirty="0">
              <a:solidFill>
                <a:srgbClr val="FF0000"/>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443176741"/>
              </p:ext>
            </p:extLst>
          </p:nvPr>
        </p:nvGraphicFramePr>
        <p:xfrm>
          <a:off x="301557" y="1255643"/>
          <a:ext cx="8540885" cy="5602357"/>
        </p:xfrm>
        <a:graphic>
          <a:graphicData uri="http://schemas.openxmlformats.org/drawingml/2006/table">
            <a:tbl>
              <a:tblPr>
                <a:tableStyleId>{616DA210-FB5B-4158-B5E0-FEB733F419BA}</a:tableStyleId>
              </a:tblPr>
              <a:tblGrid>
                <a:gridCol w="2140085">
                  <a:extLst>
                    <a:ext uri="{9D8B030D-6E8A-4147-A177-3AD203B41FA5}">
                      <a16:colId xmlns="" xmlns:a16="http://schemas.microsoft.com/office/drawing/2014/main" val="20000"/>
                    </a:ext>
                  </a:extLst>
                </a:gridCol>
                <a:gridCol w="6400800">
                  <a:extLst>
                    <a:ext uri="{9D8B030D-6E8A-4147-A177-3AD203B41FA5}">
                      <a16:colId xmlns="" xmlns:a16="http://schemas.microsoft.com/office/drawing/2014/main" val="20001"/>
                    </a:ext>
                  </a:extLst>
                </a:gridCol>
              </a:tblGrid>
              <a:tr h="375469">
                <a:tc>
                  <a:txBody>
                    <a:bodyPr/>
                    <a:lstStyle/>
                    <a:p>
                      <a:pPr algn="ctr" fontAlgn="b"/>
                      <a:r>
                        <a:rPr lang="en-CA" sz="1800" b="1" u="none" strike="noStrike" dirty="0">
                          <a:effectLst/>
                        </a:rPr>
                        <a:t>Country</a:t>
                      </a:r>
                      <a:endParaRPr lang="en-CA" sz="1800" b="1" i="0" u="none" strike="noStrike" dirty="0">
                        <a:solidFill>
                          <a:srgbClr val="000000"/>
                        </a:solidFill>
                        <a:effectLst/>
                        <a:latin typeface="Arial" panose="020B0604020202020204" pitchFamily="34" charset="0"/>
                      </a:endParaRPr>
                    </a:p>
                  </a:txBody>
                  <a:tcPr marL="7144" marR="7144" marT="7144" marB="0" anchor="ctr">
                    <a:solidFill>
                      <a:schemeClr val="accent4"/>
                    </a:solidFill>
                  </a:tcPr>
                </a:tc>
                <a:tc>
                  <a:txBody>
                    <a:bodyPr/>
                    <a:lstStyle/>
                    <a:p>
                      <a:pPr algn="ctr" fontAlgn="b"/>
                      <a:r>
                        <a:rPr lang="en-CA" sz="1800" b="1" u="none" strike="noStrike" dirty="0">
                          <a:effectLst/>
                        </a:rPr>
                        <a:t>MRL Scheme</a:t>
                      </a:r>
                      <a:r>
                        <a:rPr lang="en-CA" sz="1800" b="1" u="none" strike="noStrike" baseline="0" dirty="0">
                          <a:effectLst/>
                        </a:rPr>
                        <a:t> </a:t>
                      </a:r>
                      <a:endParaRPr lang="en-CA" sz="1800" b="1" i="0" u="none" strike="noStrike" dirty="0">
                        <a:solidFill>
                          <a:srgbClr val="000000"/>
                        </a:solidFill>
                        <a:effectLst/>
                        <a:latin typeface="Arial" panose="020B0604020202020204" pitchFamily="34" charset="0"/>
                      </a:endParaRPr>
                    </a:p>
                  </a:txBody>
                  <a:tcPr marL="7144" marR="7144" marT="7144" marB="0" anchor="ctr">
                    <a:solidFill>
                      <a:schemeClr val="accent4"/>
                    </a:solidFill>
                  </a:tcPr>
                </a:tc>
                <a:extLst>
                  <a:ext uri="{0D108BD9-81ED-4DB2-BD59-A6C34878D82A}">
                    <a16:rowId xmlns="" xmlns:a16="http://schemas.microsoft.com/office/drawing/2014/main" val="10000"/>
                  </a:ext>
                </a:extLst>
              </a:tr>
              <a:tr h="375469">
                <a:tc>
                  <a:txBody>
                    <a:bodyPr/>
                    <a:lstStyle/>
                    <a:p>
                      <a:pPr algn="l" fontAlgn="b"/>
                      <a:r>
                        <a:rPr lang="en-CA" sz="1800" u="none" strike="noStrike" dirty="0">
                          <a:effectLst/>
                        </a:rPr>
                        <a:t>United States</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chemeClr val="tx1"/>
                          </a:solidFill>
                          <a:effectLst/>
                          <a:latin typeface="+mn-lt"/>
                          <a:ea typeface="+mn-ea"/>
                          <a:cs typeface="+mn-cs"/>
                        </a:rPr>
                        <a:t>National only, zero default (any detectable residue is a violation)</a:t>
                      </a:r>
                    </a:p>
                  </a:txBody>
                  <a:tcPr marL="7144" marR="7144" marT="7144" marB="0" anchor="ctr"/>
                </a:tc>
                <a:extLst>
                  <a:ext uri="{0D108BD9-81ED-4DB2-BD59-A6C34878D82A}">
                    <a16:rowId xmlns="" xmlns:a16="http://schemas.microsoft.com/office/drawing/2014/main" val="10001"/>
                  </a:ext>
                </a:extLst>
              </a:tr>
              <a:tr h="375469">
                <a:tc>
                  <a:txBody>
                    <a:bodyPr/>
                    <a:lstStyle/>
                    <a:p>
                      <a:pPr algn="l" fontAlgn="b"/>
                      <a:r>
                        <a:rPr lang="en-CA" sz="1800" u="none" strike="noStrike" dirty="0">
                          <a:effectLst/>
                        </a:rPr>
                        <a:t>Canada</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chemeClr val="tx1"/>
                          </a:solidFill>
                          <a:effectLst/>
                          <a:latin typeface="+mn-lt"/>
                          <a:ea typeface="+mn-ea"/>
                          <a:cs typeface="+mn-cs"/>
                        </a:rPr>
                        <a:t>National only, 0.1</a:t>
                      </a:r>
                      <a:r>
                        <a:rPr lang="en-CA" sz="1800" u="none" strike="noStrike" kern="1200" baseline="0" dirty="0">
                          <a:solidFill>
                            <a:schemeClr val="tx1"/>
                          </a:solidFill>
                          <a:effectLst/>
                          <a:latin typeface="+mn-lt"/>
                          <a:ea typeface="+mn-ea"/>
                          <a:cs typeface="+mn-cs"/>
                        </a:rPr>
                        <a:t> ppm default</a:t>
                      </a:r>
                      <a:endParaRPr lang="en-CA" sz="1800" u="none" strike="noStrike" kern="1200" dirty="0">
                        <a:solidFill>
                          <a:schemeClr val="tx1"/>
                        </a:solidFill>
                        <a:effectLst/>
                        <a:latin typeface="+mn-lt"/>
                        <a:ea typeface="+mn-ea"/>
                        <a:cs typeface="+mn-cs"/>
                      </a:endParaRPr>
                    </a:p>
                  </a:txBody>
                  <a:tcPr marL="7144" marR="7144" marT="7144" marB="0" anchor="ctr"/>
                </a:tc>
                <a:extLst>
                  <a:ext uri="{0D108BD9-81ED-4DB2-BD59-A6C34878D82A}">
                    <a16:rowId xmlns="" xmlns:a16="http://schemas.microsoft.com/office/drawing/2014/main" val="10002"/>
                  </a:ext>
                </a:extLst>
              </a:tr>
              <a:tr h="375469">
                <a:tc>
                  <a:txBody>
                    <a:bodyPr/>
                    <a:lstStyle/>
                    <a:p>
                      <a:pPr algn="l" fontAlgn="b"/>
                      <a:r>
                        <a:rPr lang="en-CA" sz="1800" u="none" strike="noStrike" dirty="0">
                          <a:effectLst/>
                        </a:rPr>
                        <a:t>Japan</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chemeClr val="tx1"/>
                          </a:solidFill>
                          <a:effectLst/>
                          <a:latin typeface="+mn-lt"/>
                          <a:ea typeface="+mn-ea"/>
                          <a:cs typeface="+mn-cs"/>
                        </a:rPr>
                        <a:t>National only, 0.01 ppm</a:t>
                      </a:r>
                      <a:r>
                        <a:rPr lang="en-CA" sz="1800" u="none" strike="noStrike" kern="1200" baseline="0" dirty="0">
                          <a:solidFill>
                            <a:schemeClr val="tx1"/>
                          </a:solidFill>
                          <a:effectLst/>
                          <a:latin typeface="+mn-lt"/>
                          <a:ea typeface="+mn-ea"/>
                          <a:cs typeface="+mn-cs"/>
                        </a:rPr>
                        <a:t> default</a:t>
                      </a:r>
                      <a:endParaRPr lang="en-CA" sz="1800" u="none" strike="noStrike" kern="1200" dirty="0">
                        <a:solidFill>
                          <a:schemeClr val="tx1"/>
                        </a:solidFill>
                        <a:effectLst/>
                        <a:latin typeface="+mn-lt"/>
                        <a:ea typeface="+mn-ea"/>
                        <a:cs typeface="+mn-cs"/>
                      </a:endParaRPr>
                    </a:p>
                  </a:txBody>
                  <a:tcPr marL="7144" marR="7144" marT="7144" marB="0" anchor="ctr"/>
                </a:tc>
                <a:extLst>
                  <a:ext uri="{0D108BD9-81ED-4DB2-BD59-A6C34878D82A}">
                    <a16:rowId xmlns="" xmlns:a16="http://schemas.microsoft.com/office/drawing/2014/main" val="10003"/>
                  </a:ext>
                </a:extLst>
              </a:tr>
              <a:tr h="375469">
                <a:tc>
                  <a:txBody>
                    <a:bodyPr/>
                    <a:lstStyle/>
                    <a:p>
                      <a:pPr eaLnBrk="1" fontAlgn="b" hangingPunct="1"/>
                      <a:r>
                        <a:rPr lang="en-CA" sz="1800" dirty="0"/>
                        <a:t>Australia</a:t>
                      </a:r>
                      <a:endParaRPr lang="en-CA" sz="1600" b="0" i="0" u="none" strike="noStrike" dirty="0">
                        <a:solidFill>
                          <a:srgbClr val="000000"/>
                        </a:solidFill>
                        <a:effectLst/>
                        <a:latin typeface="Arial" panose="020B0604020202020204" pitchFamily="34" charset="0"/>
                      </a:endParaRPr>
                    </a:p>
                  </a:txBody>
                  <a:tcPr marL="7144" marR="7144" marT="7144" marB="0" anchor="ctr"/>
                </a:tc>
                <a:tc>
                  <a:txBody>
                    <a:bodyPr/>
                    <a:lstStyle/>
                    <a:p>
                      <a:pPr eaLnBrk="1" fontAlgn="b" hangingPunct="1"/>
                      <a:r>
                        <a:rPr lang="en-CA" sz="1800" dirty="0"/>
                        <a:t>National only, zero default (any detectable residue is a violation)</a:t>
                      </a:r>
                      <a:endParaRPr lang="en-CA" sz="1800" u="none" strike="noStrike" kern="1200" dirty="0">
                        <a:solidFill>
                          <a:schemeClr val="tx1"/>
                        </a:solidFill>
                        <a:effectLst/>
                        <a:latin typeface="+mn-lt"/>
                        <a:ea typeface="+mn-ea"/>
                        <a:cs typeface="+mn-cs"/>
                      </a:endParaRPr>
                    </a:p>
                  </a:txBody>
                  <a:tcPr marL="7144" marR="7144" marT="7144" marB="0" anchor="ctr"/>
                </a:tc>
                <a:extLst>
                  <a:ext uri="{0D108BD9-81ED-4DB2-BD59-A6C34878D82A}">
                    <a16:rowId xmlns="" xmlns:a16="http://schemas.microsoft.com/office/drawing/2014/main" val="10004"/>
                  </a:ext>
                </a:extLst>
              </a:tr>
              <a:tr h="375469">
                <a:tc>
                  <a:txBody>
                    <a:bodyPr/>
                    <a:lstStyle/>
                    <a:p>
                      <a:pPr algn="l" fontAlgn="b"/>
                      <a:r>
                        <a:rPr lang="en-CA" sz="1800" u="none" strike="noStrike" dirty="0">
                          <a:effectLst/>
                        </a:rPr>
                        <a:t>Mexico</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CA" sz="1800" u="none" strike="noStrike" kern="1200" dirty="0">
                          <a:solidFill>
                            <a:schemeClr val="tx1"/>
                          </a:solidFill>
                          <a:effectLst/>
                          <a:latin typeface="+mn-lt"/>
                          <a:ea typeface="+mn-ea"/>
                          <a:cs typeface="+mn-cs"/>
                        </a:rPr>
                        <a:t>National , defers to US MRLs if missing national MRL, un</a:t>
                      </a:r>
                      <a:r>
                        <a:rPr lang="en-CA" sz="1800" u="none" strike="noStrike" kern="1200" baseline="0" dirty="0">
                          <a:solidFill>
                            <a:schemeClr val="tx1"/>
                          </a:solidFill>
                          <a:effectLst/>
                          <a:latin typeface="+mn-lt"/>
                          <a:ea typeface="+mn-ea"/>
                          <a:cs typeface="+mn-cs"/>
                        </a:rPr>
                        <a:t>defined default</a:t>
                      </a:r>
                      <a:endParaRPr lang="en-CA" sz="1800" u="none" strike="noStrike" kern="1200" dirty="0">
                        <a:solidFill>
                          <a:schemeClr val="tx1"/>
                        </a:solidFill>
                        <a:effectLst/>
                        <a:latin typeface="+mn-lt"/>
                        <a:ea typeface="+mn-ea"/>
                        <a:cs typeface="+mn-cs"/>
                      </a:endParaRPr>
                    </a:p>
                  </a:txBody>
                  <a:tcPr marL="7144" marR="7144" marT="7144" marB="0" anchor="ctr"/>
                </a:tc>
                <a:extLst>
                  <a:ext uri="{0D108BD9-81ED-4DB2-BD59-A6C34878D82A}">
                    <a16:rowId xmlns="" xmlns:a16="http://schemas.microsoft.com/office/drawing/2014/main" val="10005"/>
                  </a:ext>
                </a:extLst>
              </a:tr>
              <a:tr h="368527">
                <a:tc>
                  <a:txBody>
                    <a:bodyPr/>
                    <a:lstStyle/>
                    <a:p>
                      <a:pPr algn="l" fontAlgn="b"/>
                      <a:r>
                        <a:rPr lang="en-CA" sz="1800" u="none" strike="noStrike" dirty="0">
                          <a:effectLst/>
                        </a:rPr>
                        <a:t>Peru</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smtClean="0">
                          <a:solidFill>
                            <a:srgbClr val="007229"/>
                          </a:solidFill>
                          <a:effectLst/>
                          <a:latin typeface="+mn-lt"/>
                          <a:ea typeface="+mn-ea"/>
                          <a:cs typeface="+mn-cs"/>
                        </a:rPr>
                        <a:t>National, defers to </a:t>
                      </a:r>
                      <a:r>
                        <a:rPr lang="en-CA" sz="1800" b="1" u="none" strike="noStrike" kern="1200" dirty="0" smtClean="0">
                          <a:solidFill>
                            <a:srgbClr val="007229"/>
                          </a:solidFill>
                          <a:effectLst/>
                          <a:latin typeface="+mn-lt"/>
                          <a:ea typeface="+mn-ea"/>
                          <a:cs typeface="+mn-cs"/>
                        </a:rPr>
                        <a:t>Codex </a:t>
                      </a:r>
                      <a:r>
                        <a:rPr lang="en-CA" sz="1800" u="none" strike="noStrike" kern="1200" dirty="0" smtClean="0">
                          <a:solidFill>
                            <a:srgbClr val="007229"/>
                          </a:solidFill>
                          <a:effectLst/>
                          <a:latin typeface="+mn-lt"/>
                          <a:ea typeface="+mn-ea"/>
                          <a:cs typeface="+mn-cs"/>
                        </a:rPr>
                        <a:t>if missing national MRL, then U.S.,</a:t>
                      </a:r>
                      <a:r>
                        <a:rPr lang="en-CA" sz="1800" u="none" strike="noStrike" kern="1200" baseline="0" dirty="0" smtClean="0">
                          <a:solidFill>
                            <a:srgbClr val="007229"/>
                          </a:solidFill>
                          <a:effectLst/>
                          <a:latin typeface="+mn-lt"/>
                          <a:ea typeface="+mn-ea"/>
                          <a:cs typeface="+mn-cs"/>
                        </a:rPr>
                        <a:t> then EU; </a:t>
                      </a:r>
                      <a:r>
                        <a:rPr lang="en-CA" sz="1800" u="none" strike="noStrike" kern="1200" dirty="0" smtClean="0">
                          <a:solidFill>
                            <a:srgbClr val="007229"/>
                          </a:solidFill>
                          <a:effectLst/>
                          <a:latin typeface="+mn-lt"/>
                          <a:ea typeface="+mn-ea"/>
                          <a:cs typeface="+mn-cs"/>
                        </a:rPr>
                        <a:t>un</a:t>
                      </a:r>
                      <a:r>
                        <a:rPr lang="en-CA" sz="1800" u="none" strike="noStrike" kern="1200" baseline="0" dirty="0" smtClean="0">
                          <a:solidFill>
                            <a:srgbClr val="007229"/>
                          </a:solidFill>
                          <a:effectLst/>
                          <a:latin typeface="+mn-lt"/>
                          <a:ea typeface="+mn-ea"/>
                          <a:cs typeface="+mn-cs"/>
                        </a:rPr>
                        <a:t>defined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06"/>
                  </a:ext>
                </a:extLst>
              </a:tr>
              <a:tr h="375469">
                <a:tc>
                  <a:txBody>
                    <a:bodyPr/>
                    <a:lstStyle/>
                    <a:p>
                      <a:pPr algn="l" fontAlgn="b"/>
                      <a:r>
                        <a:rPr lang="en-CA" sz="1800" u="none" strike="noStrike" dirty="0">
                          <a:effectLst/>
                        </a:rPr>
                        <a:t>Singapore</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rgbClr val="007229"/>
                          </a:solidFill>
                          <a:effectLst/>
                          <a:latin typeface="+mn-lt"/>
                          <a:ea typeface="+mn-ea"/>
                          <a:cs typeface="+mn-cs"/>
                        </a:rPr>
                        <a:t>National, defers to </a:t>
                      </a:r>
                      <a:r>
                        <a:rPr lang="en-CA" sz="1800" b="1" u="none" strike="noStrike" kern="1200" dirty="0">
                          <a:solidFill>
                            <a:srgbClr val="007229"/>
                          </a:solidFill>
                          <a:effectLst/>
                          <a:latin typeface="+mn-lt"/>
                          <a:ea typeface="+mn-ea"/>
                          <a:cs typeface="+mn-cs"/>
                        </a:rPr>
                        <a:t>Codex </a:t>
                      </a:r>
                      <a:r>
                        <a:rPr lang="en-CA" sz="1800" u="none" strike="noStrike" kern="1200" dirty="0">
                          <a:solidFill>
                            <a:srgbClr val="007229"/>
                          </a:solidFill>
                          <a:effectLst/>
                          <a:latin typeface="+mn-lt"/>
                          <a:ea typeface="+mn-ea"/>
                          <a:cs typeface="+mn-cs"/>
                        </a:rPr>
                        <a:t>if missing national MRL, un</a:t>
                      </a:r>
                      <a:r>
                        <a:rPr lang="en-CA" sz="1800" u="none" strike="noStrike" kern="1200" baseline="0" dirty="0">
                          <a:solidFill>
                            <a:srgbClr val="007229"/>
                          </a:solidFill>
                          <a:effectLst/>
                          <a:latin typeface="+mn-lt"/>
                          <a:ea typeface="+mn-ea"/>
                          <a:cs typeface="+mn-cs"/>
                        </a:rPr>
                        <a:t>defined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07"/>
                  </a:ext>
                </a:extLst>
              </a:tr>
              <a:tr h="375469">
                <a:tc>
                  <a:txBody>
                    <a:bodyPr/>
                    <a:lstStyle/>
                    <a:p>
                      <a:pPr algn="l" fontAlgn="b"/>
                      <a:r>
                        <a:rPr lang="en-CA" sz="1800" u="none" strike="noStrike" dirty="0">
                          <a:effectLst/>
                        </a:rPr>
                        <a:t>Brunei</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rgbClr val="007229"/>
                          </a:solidFill>
                          <a:effectLst/>
                          <a:latin typeface="+mn-lt"/>
                          <a:ea typeface="+mn-ea"/>
                          <a:cs typeface="+mn-cs"/>
                        </a:rPr>
                        <a:t>National, defers to </a:t>
                      </a:r>
                      <a:r>
                        <a:rPr lang="en-CA" sz="1800" b="1" u="none" strike="noStrike" kern="1200" dirty="0">
                          <a:solidFill>
                            <a:srgbClr val="007229"/>
                          </a:solidFill>
                          <a:effectLst/>
                          <a:latin typeface="+mn-lt"/>
                          <a:ea typeface="+mn-ea"/>
                          <a:cs typeface="+mn-cs"/>
                        </a:rPr>
                        <a:t>Codex </a:t>
                      </a:r>
                      <a:r>
                        <a:rPr lang="en-CA" sz="1800" u="none" strike="noStrike" kern="1200" dirty="0">
                          <a:solidFill>
                            <a:srgbClr val="007229"/>
                          </a:solidFill>
                          <a:effectLst/>
                          <a:latin typeface="+mn-lt"/>
                          <a:ea typeface="+mn-ea"/>
                          <a:cs typeface="+mn-cs"/>
                        </a:rPr>
                        <a:t>if missing national MRL, un</a:t>
                      </a:r>
                      <a:r>
                        <a:rPr lang="en-CA" sz="1800" u="none" strike="noStrike" kern="1200" baseline="0" dirty="0">
                          <a:solidFill>
                            <a:srgbClr val="007229"/>
                          </a:solidFill>
                          <a:effectLst/>
                          <a:latin typeface="+mn-lt"/>
                          <a:ea typeface="+mn-ea"/>
                          <a:cs typeface="+mn-cs"/>
                        </a:rPr>
                        <a:t>defined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08"/>
                  </a:ext>
                </a:extLst>
              </a:tr>
              <a:tr h="375469">
                <a:tc>
                  <a:txBody>
                    <a:bodyPr/>
                    <a:lstStyle/>
                    <a:p>
                      <a:pPr algn="l" fontAlgn="b"/>
                      <a:r>
                        <a:rPr lang="en-CA" sz="1800" u="none" strike="noStrike" dirty="0">
                          <a:effectLst/>
                        </a:rPr>
                        <a:t>Malaysia</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CA" sz="1800" u="none" strike="noStrike" kern="1200" dirty="0">
                          <a:solidFill>
                            <a:srgbClr val="007229"/>
                          </a:solidFill>
                          <a:effectLst/>
                          <a:latin typeface="+mn-lt"/>
                          <a:ea typeface="+mn-ea"/>
                          <a:cs typeface="+mn-cs"/>
                        </a:rPr>
                        <a:t>National, defers to </a:t>
                      </a:r>
                      <a:r>
                        <a:rPr lang="en-CA" sz="1800" b="1" u="none" strike="noStrike" kern="1200" dirty="0">
                          <a:solidFill>
                            <a:srgbClr val="007229"/>
                          </a:solidFill>
                          <a:effectLst/>
                          <a:latin typeface="+mn-lt"/>
                          <a:ea typeface="+mn-ea"/>
                          <a:cs typeface="+mn-cs"/>
                        </a:rPr>
                        <a:t>Codex </a:t>
                      </a:r>
                      <a:r>
                        <a:rPr lang="en-CA" sz="1800" u="none" strike="noStrike" kern="1200" dirty="0">
                          <a:solidFill>
                            <a:srgbClr val="007229"/>
                          </a:solidFill>
                          <a:effectLst/>
                          <a:latin typeface="+mn-lt"/>
                          <a:ea typeface="+mn-ea"/>
                          <a:cs typeface="+mn-cs"/>
                        </a:rPr>
                        <a:t>if missing national MRL, 0.01 ppm </a:t>
                      </a:r>
                      <a:r>
                        <a:rPr lang="en-CA" sz="1800" u="none" strike="noStrike" kern="1200" baseline="0" dirty="0">
                          <a:solidFill>
                            <a:srgbClr val="007229"/>
                          </a:solidFill>
                          <a:effectLst/>
                          <a:latin typeface="+mn-lt"/>
                          <a:ea typeface="+mn-ea"/>
                          <a:cs typeface="+mn-cs"/>
                        </a:rPr>
                        <a:t>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09"/>
                  </a:ext>
                </a:extLst>
              </a:tr>
              <a:tr h="375469">
                <a:tc>
                  <a:txBody>
                    <a:bodyPr/>
                    <a:lstStyle/>
                    <a:p>
                      <a:pPr algn="l" fontAlgn="b"/>
                      <a:r>
                        <a:rPr lang="en-CA" sz="1800" u="none" strike="noStrike" dirty="0">
                          <a:effectLst/>
                        </a:rPr>
                        <a:t>New Zealand</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rgbClr val="007229"/>
                          </a:solidFill>
                          <a:effectLst/>
                          <a:latin typeface="+mn-lt"/>
                          <a:ea typeface="+mn-ea"/>
                          <a:cs typeface="+mn-cs"/>
                        </a:rPr>
                        <a:t>Applies</a:t>
                      </a:r>
                      <a:r>
                        <a:rPr lang="en-CA" sz="1800" u="none" strike="noStrike" kern="1200" baseline="0" dirty="0">
                          <a:solidFill>
                            <a:srgbClr val="007229"/>
                          </a:solidFill>
                          <a:effectLst/>
                          <a:latin typeface="+mn-lt"/>
                          <a:ea typeface="+mn-ea"/>
                          <a:cs typeface="+mn-cs"/>
                        </a:rPr>
                        <a:t> least restrictive of New Zealand national MRL or </a:t>
                      </a:r>
                      <a:r>
                        <a:rPr lang="en-CA" sz="1800" b="1" u="none" strike="noStrike" kern="1200" baseline="0" dirty="0">
                          <a:solidFill>
                            <a:srgbClr val="007229"/>
                          </a:solidFill>
                          <a:effectLst/>
                          <a:latin typeface="+mn-lt"/>
                          <a:ea typeface="+mn-ea"/>
                          <a:cs typeface="+mn-cs"/>
                        </a:rPr>
                        <a:t>Codex</a:t>
                      </a:r>
                      <a:r>
                        <a:rPr lang="en-CA" sz="1800" u="none" strike="noStrike" kern="1200" baseline="0" dirty="0">
                          <a:solidFill>
                            <a:srgbClr val="007229"/>
                          </a:solidFill>
                          <a:effectLst/>
                          <a:latin typeface="+mn-lt"/>
                          <a:ea typeface="+mn-ea"/>
                          <a:cs typeface="+mn-cs"/>
                        </a:rPr>
                        <a:t>, 0.1 ppm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10"/>
                  </a:ext>
                </a:extLst>
              </a:tr>
              <a:tr h="375469">
                <a:tc>
                  <a:txBody>
                    <a:bodyPr/>
                    <a:lstStyle/>
                    <a:p>
                      <a:pPr algn="l" fontAlgn="b"/>
                      <a:r>
                        <a:rPr lang="en-CA" sz="1800" u="none" strike="noStrike" dirty="0">
                          <a:effectLst/>
                        </a:rPr>
                        <a:t>Chile</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rgbClr val="007229"/>
                          </a:solidFill>
                          <a:effectLst/>
                          <a:latin typeface="+mn-lt"/>
                          <a:ea typeface="+mn-ea"/>
                          <a:cs typeface="+mn-cs"/>
                        </a:rPr>
                        <a:t>National, defers to </a:t>
                      </a:r>
                      <a:r>
                        <a:rPr lang="en-CA" sz="1800" b="1" u="none" strike="noStrike" kern="1200" dirty="0">
                          <a:solidFill>
                            <a:srgbClr val="007229"/>
                          </a:solidFill>
                          <a:effectLst/>
                          <a:latin typeface="+mn-lt"/>
                          <a:ea typeface="+mn-ea"/>
                          <a:cs typeface="+mn-cs"/>
                        </a:rPr>
                        <a:t>Codex </a:t>
                      </a:r>
                      <a:r>
                        <a:rPr lang="en-CA" sz="1800" u="none" strike="noStrike" kern="1200" dirty="0">
                          <a:solidFill>
                            <a:srgbClr val="007229"/>
                          </a:solidFill>
                          <a:effectLst/>
                          <a:latin typeface="+mn-lt"/>
                          <a:ea typeface="+mn-ea"/>
                          <a:cs typeface="+mn-cs"/>
                        </a:rPr>
                        <a:t>if missing national MRL, un</a:t>
                      </a:r>
                      <a:r>
                        <a:rPr lang="en-CA" sz="1800" u="none" strike="noStrike" kern="1200" baseline="0" dirty="0">
                          <a:solidFill>
                            <a:srgbClr val="007229"/>
                          </a:solidFill>
                          <a:effectLst/>
                          <a:latin typeface="+mn-lt"/>
                          <a:ea typeface="+mn-ea"/>
                          <a:cs typeface="+mn-cs"/>
                        </a:rPr>
                        <a:t>defined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11"/>
                  </a:ext>
                </a:extLst>
              </a:tr>
              <a:tr h="375469">
                <a:tc>
                  <a:txBody>
                    <a:bodyPr/>
                    <a:lstStyle/>
                    <a:p>
                      <a:pPr algn="l" fontAlgn="b"/>
                      <a:r>
                        <a:rPr lang="en-CA" sz="1800" u="none" strike="noStrike" dirty="0">
                          <a:effectLst/>
                        </a:rPr>
                        <a:t>Vietnam</a:t>
                      </a:r>
                      <a:endParaRPr lang="en-CA" sz="1800" b="0" i="0" u="none" strike="noStrike" dirty="0">
                        <a:solidFill>
                          <a:srgbClr val="000000"/>
                        </a:solidFill>
                        <a:effectLst/>
                        <a:latin typeface="Arial" panose="020B0604020202020204" pitchFamily="34" charset="0"/>
                      </a:endParaRPr>
                    </a:p>
                  </a:txBody>
                  <a:tcPr marL="7144" marR="7144" marT="7144" marB="0" anchor="ctr"/>
                </a:tc>
                <a:tc>
                  <a:txBody>
                    <a:bodyPr/>
                    <a:lstStyle/>
                    <a:p>
                      <a:pPr algn="l" fontAlgn="b"/>
                      <a:r>
                        <a:rPr lang="en-CA" sz="1800" u="none" strike="noStrike" kern="1200" dirty="0">
                          <a:solidFill>
                            <a:srgbClr val="007229"/>
                          </a:solidFill>
                          <a:effectLst/>
                          <a:latin typeface="+mn-lt"/>
                          <a:ea typeface="+mn-ea"/>
                          <a:cs typeface="+mn-cs"/>
                        </a:rPr>
                        <a:t>National, presumed to defer to </a:t>
                      </a:r>
                      <a:r>
                        <a:rPr lang="en-CA" sz="1800" b="1" u="none" strike="noStrike" kern="1200" dirty="0">
                          <a:solidFill>
                            <a:srgbClr val="007229"/>
                          </a:solidFill>
                          <a:effectLst/>
                          <a:latin typeface="+mn-lt"/>
                          <a:ea typeface="+mn-ea"/>
                          <a:cs typeface="+mn-cs"/>
                        </a:rPr>
                        <a:t>Codex </a:t>
                      </a:r>
                      <a:r>
                        <a:rPr lang="en-CA" sz="1800" u="none" strike="noStrike" kern="1200" dirty="0">
                          <a:solidFill>
                            <a:srgbClr val="007229"/>
                          </a:solidFill>
                          <a:effectLst/>
                          <a:latin typeface="+mn-lt"/>
                          <a:ea typeface="+mn-ea"/>
                          <a:cs typeface="+mn-cs"/>
                        </a:rPr>
                        <a:t>if missing national MRL, un</a:t>
                      </a:r>
                      <a:r>
                        <a:rPr lang="en-CA" sz="1800" u="none" strike="noStrike" kern="1200" baseline="0" dirty="0">
                          <a:solidFill>
                            <a:srgbClr val="007229"/>
                          </a:solidFill>
                          <a:effectLst/>
                          <a:latin typeface="+mn-lt"/>
                          <a:ea typeface="+mn-ea"/>
                          <a:cs typeface="+mn-cs"/>
                        </a:rPr>
                        <a:t>defined default</a:t>
                      </a:r>
                      <a:endParaRPr lang="en-CA" sz="1800" u="none" strike="noStrike" kern="1200" dirty="0">
                        <a:solidFill>
                          <a:srgbClr val="007229"/>
                        </a:solidFill>
                        <a:effectLst/>
                        <a:latin typeface="+mn-lt"/>
                        <a:ea typeface="+mn-ea"/>
                        <a:cs typeface="+mn-cs"/>
                      </a:endParaRPr>
                    </a:p>
                  </a:txBody>
                  <a:tcPr marL="7144" marR="7144" marT="7144" marB="0" anchor="ct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135714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now on to the panel!</a:t>
            </a:r>
            <a:endParaRPr lang="en-US" dirty="0"/>
          </a:p>
        </p:txBody>
      </p:sp>
    </p:spTree>
    <p:extLst>
      <p:ext uri="{BB962C8B-B14F-4D97-AF65-F5344CB8AC3E}">
        <p14:creationId xmlns:p14="http://schemas.microsoft.com/office/powerpoint/2010/main" val="75079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7"/>
          <p:cNvSpPr>
            <a:spLocks noGrp="1"/>
          </p:cNvSpPr>
          <p:nvPr>
            <p:ph type="title"/>
          </p:nvPr>
        </p:nvSpPr>
        <p:spPr>
          <a:xfrm>
            <a:off x="184825" y="623204"/>
            <a:ext cx="8647890" cy="571500"/>
          </a:xfrm>
        </p:spPr>
        <p:txBody>
          <a:bodyPr>
            <a:noAutofit/>
          </a:bodyPr>
          <a:lstStyle/>
          <a:p>
            <a:pPr eaLnBrk="1" hangingPunct="1">
              <a:defRPr/>
            </a:pPr>
            <a:r>
              <a:rPr lang="en-CA" sz="3600" dirty="0">
                <a:solidFill>
                  <a:srgbClr val="FF0000"/>
                </a:solidFill>
              </a:rPr>
              <a:t>Structural shift in in trading environment</a:t>
            </a:r>
          </a:p>
        </p:txBody>
      </p:sp>
      <p:sp>
        <p:nvSpPr>
          <p:cNvPr id="38925" name="TextBox 16"/>
          <p:cNvSpPr txBox="1">
            <a:spLocks noChangeArrowheads="1"/>
          </p:cNvSpPr>
          <p:nvPr/>
        </p:nvSpPr>
        <p:spPr bwMode="auto">
          <a:xfrm>
            <a:off x="-361519" y="1369801"/>
            <a:ext cx="8299290" cy="5780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014413" lvl="1" indent="-457200">
              <a:buFont typeface="+mj-lt"/>
              <a:buAutoNum type="arabicPeriod"/>
              <a:defRPr/>
            </a:pPr>
            <a:r>
              <a:rPr lang="en-CA" sz="2400" b="1" dirty="0">
                <a:latin typeface="Arial" panose="020B0604020202020204" pitchFamily="34" charset="0"/>
                <a:cs typeface="Arial" panose="020B0604020202020204" pitchFamily="34" charset="0"/>
              </a:rPr>
              <a:t>More missing MRLs and potential application of defaults</a:t>
            </a:r>
          </a:p>
          <a:p>
            <a:pPr marL="557213" lvl="1" indent="0">
              <a:buNone/>
              <a:defRPr/>
            </a:pPr>
            <a:endParaRPr lang="en-CA" sz="2000" dirty="0">
              <a:latin typeface="Arial" panose="020B0604020202020204" pitchFamily="34" charset="0"/>
              <a:cs typeface="Arial" panose="020B0604020202020204" pitchFamily="34" charset="0"/>
            </a:endParaRPr>
          </a:p>
          <a:p>
            <a:pPr marL="957263" lvl="2" indent="0">
              <a:buNone/>
              <a:defRPr/>
            </a:pPr>
            <a:r>
              <a:rPr lang="en-CA" dirty="0">
                <a:latin typeface="Arial" panose="020B0604020202020204" pitchFamily="34" charset="0"/>
                <a:cs typeface="Arial" panose="020B0604020202020204" pitchFamily="34" charset="0"/>
              </a:rPr>
              <a:t>(greater number of missing MRLs as more countries move away from the global standard (Codex) and adopt country-specific MRL lists)</a:t>
            </a:r>
          </a:p>
          <a:p>
            <a:pPr marL="957263" lvl="2" indent="0">
              <a:buNone/>
              <a:defRPr/>
            </a:pPr>
            <a:endParaRPr lang="en-US" sz="2000" dirty="0">
              <a:latin typeface="Arial" panose="020B0604020202020204" pitchFamily="34" charset="0"/>
              <a:cs typeface="Arial" panose="020B0604020202020204" pitchFamily="34" charset="0"/>
            </a:endParaRPr>
          </a:p>
          <a:p>
            <a:pPr marL="1014413" lvl="1" indent="-457200">
              <a:buFont typeface="+mj-lt"/>
              <a:buAutoNum type="arabicPeriod" startAt="2"/>
              <a:defRPr/>
            </a:pPr>
            <a:r>
              <a:rPr lang="en-CA" sz="2400" b="1" dirty="0">
                <a:latin typeface="Arial" panose="020B0604020202020204" pitchFamily="34" charset="0"/>
                <a:cs typeface="Arial" panose="020B0604020202020204" pitchFamily="34" charset="0"/>
              </a:rPr>
              <a:t>Residue testing more sensitive</a:t>
            </a:r>
          </a:p>
          <a:p>
            <a:pPr marL="557213" lvl="1" indent="0">
              <a:buNone/>
              <a:defRPr/>
            </a:pPr>
            <a:endParaRPr lang="en-CA" sz="2400" dirty="0">
              <a:latin typeface="Arial" panose="020B0604020202020204" pitchFamily="34" charset="0"/>
              <a:cs typeface="Arial" panose="020B0604020202020204" pitchFamily="34" charset="0"/>
            </a:endParaRPr>
          </a:p>
          <a:p>
            <a:pPr marL="1014413" lvl="1" indent="-457200">
              <a:buFont typeface="+mj-lt"/>
              <a:buAutoNum type="arabicPeriod" startAt="3"/>
              <a:defRPr/>
            </a:pPr>
            <a:r>
              <a:rPr lang="en-CA" sz="2400" b="1" dirty="0">
                <a:latin typeface="Arial" panose="020B0604020202020204" pitchFamily="34" charset="0"/>
                <a:cs typeface="Arial" panose="020B0604020202020204" pitchFamily="34" charset="0"/>
              </a:rPr>
              <a:t>Heightened </a:t>
            </a:r>
            <a:r>
              <a:rPr lang="en-CA" sz="2400" b="1" dirty="0" smtClean="0">
                <a:latin typeface="Arial" panose="020B0604020202020204" pitchFamily="34" charset="0"/>
                <a:cs typeface="Arial" panose="020B0604020202020204" pitchFamily="34" charset="0"/>
              </a:rPr>
              <a:t>monitoring/testing </a:t>
            </a:r>
          </a:p>
          <a:p>
            <a:pPr marL="1014413" lvl="1" indent="-457200">
              <a:buFont typeface="+mj-lt"/>
              <a:buAutoNum type="arabicPeriod" startAt="3"/>
              <a:defRPr/>
            </a:pPr>
            <a:endParaRPr lang="en-CA" sz="2400" b="1" dirty="0">
              <a:latin typeface="Arial" panose="020B0604020202020204" pitchFamily="34" charset="0"/>
              <a:cs typeface="Arial" panose="020B0604020202020204" pitchFamily="34" charset="0"/>
            </a:endParaRPr>
          </a:p>
          <a:p>
            <a:pPr marL="557213" lvl="1" indent="0">
              <a:buNone/>
              <a:defRPr/>
            </a:pPr>
            <a:r>
              <a:rPr lang="en-CA" sz="2400" b="1" dirty="0">
                <a:latin typeface="Arial" panose="020B0604020202020204" pitchFamily="34" charset="0"/>
                <a:cs typeface="Arial" panose="020B0604020202020204" pitchFamily="34" charset="0"/>
              </a:rPr>
              <a:t>	</a:t>
            </a:r>
            <a:r>
              <a:rPr lang="en-CA" sz="2400" b="1" dirty="0" smtClean="0">
                <a:latin typeface="Arial" panose="020B0604020202020204" pitchFamily="34" charset="0"/>
                <a:cs typeface="Arial" panose="020B0604020202020204" pitchFamily="34" charset="0"/>
              </a:rPr>
              <a:t>Hazard-based MRLs?</a:t>
            </a:r>
            <a:endParaRPr lang="en-CA" sz="2400" b="1" dirty="0">
              <a:latin typeface="Arial" panose="020B0604020202020204" pitchFamily="34" charset="0"/>
              <a:cs typeface="Arial" panose="020B0604020202020204" pitchFamily="34" charset="0"/>
            </a:endParaRPr>
          </a:p>
          <a:p>
            <a:pPr marL="1014413" lvl="1" indent="-457200">
              <a:buFont typeface="+mj-lt"/>
              <a:buAutoNum type="arabicPeriod" startAt="3"/>
              <a:defRPr/>
            </a:pPr>
            <a:endParaRPr lang="en-CA" sz="2400" dirty="0">
              <a:latin typeface="Arial" panose="020B0604020202020204" pitchFamily="34" charset="0"/>
              <a:cs typeface="Arial" panose="020B0604020202020204" pitchFamily="34" charset="0"/>
            </a:endParaRPr>
          </a:p>
          <a:p>
            <a:pPr marL="457200" indent="-457200" algn="ctr" eaLnBrk="1" hangingPunct="1">
              <a:spcBef>
                <a:spcPct val="0"/>
              </a:spcBef>
              <a:buFont typeface="+mj-lt"/>
              <a:buAutoNum type="arabicPeriod"/>
              <a:defRPr/>
            </a:pPr>
            <a:endParaRPr lang="en-CA" altLang="en-US" sz="24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186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915" y="835147"/>
            <a:ext cx="8229600" cy="1143000"/>
          </a:xfrm>
        </p:spPr>
        <p:txBody>
          <a:bodyPr>
            <a:normAutofit fontScale="90000"/>
          </a:bodyPr>
          <a:lstStyle/>
          <a:p>
            <a:r>
              <a:rPr lang="en-CA" dirty="0">
                <a:solidFill>
                  <a:srgbClr val="FF0000"/>
                </a:solidFill>
              </a:rPr>
              <a:t>More missing MRLs – prevalence of national MRL lists</a:t>
            </a:r>
            <a:br>
              <a:rPr lang="en-CA" dirty="0">
                <a:solidFill>
                  <a:srgbClr val="FF0000"/>
                </a:solidFill>
              </a:rPr>
            </a:br>
            <a:r>
              <a:rPr lang="en-CA" sz="2400" dirty="0">
                <a:solidFill>
                  <a:srgbClr val="FF0000"/>
                </a:solidFill>
              </a:rPr>
              <a:t>Number of countries – no weighting</a:t>
            </a:r>
            <a:endParaRPr lang="en-CA" dirty="0">
              <a:solidFill>
                <a:srgbClr val="FF0000"/>
              </a:solidFill>
            </a:endParaRPr>
          </a:p>
        </p:txBody>
      </p:sp>
      <p:graphicFrame>
        <p:nvGraphicFramePr>
          <p:cNvPr id="9" name="Content Placeholder 8"/>
          <p:cNvGraphicFramePr>
            <a:graphicFrameLocks noGrp="1"/>
          </p:cNvGraphicFramePr>
          <p:nvPr>
            <p:ph idx="1"/>
            <p:extLst/>
          </p:nvPr>
        </p:nvGraphicFramePr>
        <p:xfrm>
          <a:off x="-460399" y="2322765"/>
          <a:ext cx="6958476" cy="45352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nvPr>
        </p:nvGraphicFramePr>
        <p:xfrm>
          <a:off x="-1" y="2322765"/>
          <a:ext cx="6498077" cy="4535235"/>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5508068" y="6396335"/>
            <a:ext cx="3635932" cy="461665"/>
          </a:xfrm>
          <a:prstGeom prst="rect">
            <a:avLst/>
          </a:prstGeom>
          <a:noFill/>
        </p:spPr>
        <p:txBody>
          <a:bodyPr wrap="none" rtlCol="0">
            <a:spAutoFit/>
          </a:bodyPr>
          <a:lstStyle/>
          <a:p>
            <a:r>
              <a:rPr lang="en-US" sz="1200" dirty="0"/>
              <a:t>2015 Canadian Export Destinations – 91 Countries</a:t>
            </a:r>
          </a:p>
          <a:p>
            <a:endParaRPr lang="en-CA" sz="1200" dirty="0"/>
          </a:p>
        </p:txBody>
      </p:sp>
      <p:sp>
        <p:nvSpPr>
          <p:cNvPr id="6" name="TextBox 5"/>
          <p:cNvSpPr txBox="1"/>
          <p:nvPr/>
        </p:nvSpPr>
        <p:spPr>
          <a:xfrm>
            <a:off x="5756709" y="1595021"/>
            <a:ext cx="3138650" cy="3693319"/>
          </a:xfrm>
          <a:prstGeom prst="rect">
            <a:avLst/>
          </a:prstGeom>
          <a:noFill/>
        </p:spPr>
        <p:txBody>
          <a:bodyPr wrap="square" rtlCol="0">
            <a:spAutoFit/>
          </a:bodyPr>
          <a:lstStyle/>
          <a:p>
            <a:pPr marL="214313" indent="-214313">
              <a:buFont typeface="Arial" panose="020B0604020202020204" pitchFamily="34" charset="0"/>
              <a:buChar char="•"/>
            </a:pPr>
            <a:r>
              <a:rPr lang="en-CA" dirty="0"/>
              <a:t>Complex mix of systems in use globally</a:t>
            </a:r>
          </a:p>
          <a:p>
            <a:pPr marL="214313" indent="-214313">
              <a:buFont typeface="Arial" panose="020B0604020202020204" pitchFamily="34" charset="0"/>
              <a:buChar char="•"/>
            </a:pPr>
            <a:endParaRPr lang="en-CA" dirty="0"/>
          </a:p>
          <a:p>
            <a:pPr marL="214313" indent="-214313">
              <a:buFont typeface="Arial" panose="020B0604020202020204" pitchFamily="34" charset="0"/>
              <a:buChar char="•"/>
            </a:pPr>
            <a:r>
              <a:rPr lang="en-CA" dirty="0"/>
              <a:t>Codex is global standard, but fewer countries utilizing </a:t>
            </a:r>
          </a:p>
          <a:p>
            <a:pPr marL="214313" indent="-214313">
              <a:buFont typeface="Arial" panose="020B0604020202020204" pitchFamily="34" charset="0"/>
              <a:buChar char="•"/>
            </a:pPr>
            <a:endParaRPr lang="en-CA" dirty="0"/>
          </a:p>
          <a:p>
            <a:pPr marL="214313" indent="-214313">
              <a:buFont typeface="Arial" panose="020B0604020202020204" pitchFamily="34" charset="0"/>
              <a:buChar char="•"/>
            </a:pPr>
            <a:r>
              <a:rPr lang="en-CA" dirty="0"/>
              <a:t>Several key trading partners have national lists, but also defer to Codex if an MRL is missing</a:t>
            </a:r>
          </a:p>
          <a:p>
            <a:pPr marL="214313" indent="-214313">
              <a:buFont typeface="Arial" panose="020B0604020202020204" pitchFamily="34" charset="0"/>
              <a:buChar char="•"/>
            </a:pPr>
            <a:endParaRPr lang="en-CA" dirty="0"/>
          </a:p>
        </p:txBody>
      </p:sp>
    </p:spTree>
    <p:extLst>
      <p:ext uri="{BB962C8B-B14F-4D97-AF65-F5344CB8AC3E}">
        <p14:creationId xmlns:p14="http://schemas.microsoft.com/office/powerpoint/2010/main" val="225850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 xmlns:a16="http://schemas.microsoft.com/office/drawing/2014/main" id="{4D18CB80-CB05-4CA7-8D38-018BCDD1F84F}"/>
              </a:ext>
            </a:extLst>
          </p:cNvPr>
          <p:cNvGraphicFramePr>
            <a:graphicFrameLocks noGrp="1"/>
          </p:cNvGraphicFramePr>
          <p:nvPr>
            <p:ph idx="1"/>
            <p:extLst>
              <p:ext uri="{D42A27DB-BD31-4B8C-83A1-F6EECF244321}">
                <p14:modId xmlns:p14="http://schemas.microsoft.com/office/powerpoint/2010/main" val="1761392772"/>
              </p:ext>
            </p:extLst>
          </p:nvPr>
        </p:nvGraphicFramePr>
        <p:xfrm>
          <a:off x="114292" y="1625351"/>
          <a:ext cx="9029708" cy="5596543"/>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14292" y="294631"/>
            <a:ext cx="9692714" cy="1143000"/>
          </a:xfrm>
        </p:spPr>
        <p:txBody>
          <a:bodyPr>
            <a:normAutofit/>
          </a:bodyPr>
          <a:lstStyle/>
          <a:p>
            <a:r>
              <a:rPr lang="en-CA" sz="3400" dirty="0" smtClean="0">
                <a:solidFill>
                  <a:srgbClr val="FF0000"/>
                </a:solidFill>
              </a:rPr>
              <a:t>Publicly reported global </a:t>
            </a:r>
            <a:r>
              <a:rPr lang="en-CA" sz="3400" dirty="0">
                <a:solidFill>
                  <a:srgbClr val="FF0000"/>
                </a:solidFill>
              </a:rPr>
              <a:t>MRL </a:t>
            </a:r>
            <a:r>
              <a:rPr lang="en-CA" sz="3400" dirty="0" err="1" smtClean="0">
                <a:solidFill>
                  <a:srgbClr val="FF0000"/>
                </a:solidFill>
              </a:rPr>
              <a:t>noncompliances</a:t>
            </a:r>
            <a:endParaRPr lang="en-CA" sz="3400" dirty="0">
              <a:solidFill>
                <a:srgbClr val="FF0000"/>
              </a:solidFill>
            </a:endParaRPr>
          </a:p>
        </p:txBody>
      </p:sp>
      <p:sp>
        <p:nvSpPr>
          <p:cNvPr id="6" name="TextBox 5"/>
          <p:cNvSpPr txBox="1"/>
          <p:nvPr/>
        </p:nvSpPr>
        <p:spPr>
          <a:xfrm>
            <a:off x="562161" y="2768351"/>
            <a:ext cx="1938443" cy="2123658"/>
          </a:xfrm>
          <a:prstGeom prst="rect">
            <a:avLst/>
          </a:prstGeom>
          <a:noFill/>
        </p:spPr>
        <p:txBody>
          <a:bodyPr wrap="square" rtlCol="0">
            <a:spAutoFit/>
          </a:bodyPr>
          <a:lstStyle/>
          <a:p>
            <a:r>
              <a:rPr lang="en-CA" sz="1600" b="1" dirty="0"/>
              <a:t>Total </a:t>
            </a:r>
            <a:r>
              <a:rPr lang="en-CA" sz="1600" b="1" dirty="0" smtClean="0"/>
              <a:t>number of </a:t>
            </a:r>
            <a:r>
              <a:rPr lang="en-CA" sz="1600" b="1" dirty="0" err="1" smtClean="0"/>
              <a:t>noncompliances</a:t>
            </a:r>
            <a:r>
              <a:rPr lang="en-CA" sz="1600" b="1" dirty="0" smtClean="0"/>
              <a:t> reported during the most recent year of publicly available data:</a:t>
            </a:r>
          </a:p>
          <a:p>
            <a:endParaRPr lang="en-CA" sz="1600" b="1" dirty="0"/>
          </a:p>
          <a:p>
            <a:r>
              <a:rPr lang="en-CA" sz="2000" b="1" dirty="0" smtClean="0"/>
              <a:t>2,907</a:t>
            </a:r>
            <a:endParaRPr lang="en-CA" sz="2000" b="1" dirty="0"/>
          </a:p>
        </p:txBody>
      </p:sp>
      <p:sp>
        <p:nvSpPr>
          <p:cNvPr id="8" name="TextBox 7">
            <a:extLst>
              <a:ext uri="{FF2B5EF4-FFF2-40B4-BE49-F238E27FC236}">
                <a16:creationId xmlns="" xmlns:a16="http://schemas.microsoft.com/office/drawing/2014/main" id="{A1657CF4-B56F-4263-B996-5615EB4D7C6F}"/>
              </a:ext>
            </a:extLst>
          </p:cNvPr>
          <p:cNvSpPr txBox="1"/>
          <p:nvPr/>
        </p:nvSpPr>
        <p:spPr>
          <a:xfrm>
            <a:off x="114293" y="6410449"/>
            <a:ext cx="8650327" cy="415498"/>
          </a:xfrm>
          <a:prstGeom prst="rect">
            <a:avLst/>
          </a:prstGeom>
          <a:noFill/>
        </p:spPr>
        <p:txBody>
          <a:bodyPr wrap="square" rtlCol="0">
            <a:spAutoFit/>
          </a:bodyPr>
          <a:lstStyle/>
          <a:p>
            <a:r>
              <a:rPr lang="en-CA" sz="1050" dirty="0"/>
              <a:t>MRL violations for most recent one-year period with available data. US: October 1, 2013 – September 30, 2014; Canada: April 1 2013 – March 31, 2014; Australia, EU, Hong Kong, Japan, &amp; Taiwan: July 1, 2016 until June 30, 2017.</a:t>
            </a:r>
          </a:p>
        </p:txBody>
      </p:sp>
    </p:spTree>
    <p:extLst>
      <p:ext uri="{BB962C8B-B14F-4D97-AF65-F5344CB8AC3E}">
        <p14:creationId xmlns:p14="http://schemas.microsoft.com/office/powerpoint/2010/main" val="887695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724" y="832882"/>
            <a:ext cx="8926551" cy="1143000"/>
          </a:xfrm>
        </p:spPr>
        <p:txBody>
          <a:bodyPr>
            <a:normAutofit fontScale="90000"/>
          </a:bodyPr>
          <a:lstStyle/>
          <a:p>
            <a:r>
              <a:rPr lang="en-CA" dirty="0" smtClean="0">
                <a:solidFill>
                  <a:srgbClr val="FF0000"/>
                </a:solidFill>
              </a:rPr>
              <a:t>Proportion of MRL </a:t>
            </a:r>
            <a:r>
              <a:rPr lang="en-CA" dirty="0" err="1" smtClean="0">
                <a:solidFill>
                  <a:srgbClr val="FF0000"/>
                </a:solidFill>
              </a:rPr>
              <a:t>noncompliances</a:t>
            </a:r>
            <a:r>
              <a:rPr lang="en-CA" dirty="0" smtClean="0">
                <a:solidFill>
                  <a:srgbClr val="FF0000"/>
                </a:solidFill>
              </a:rPr>
              <a:t> due </a:t>
            </a:r>
            <a:r>
              <a:rPr lang="en-CA" dirty="0">
                <a:solidFill>
                  <a:srgbClr val="FF0000"/>
                </a:solidFill>
              </a:rPr>
              <a:t>to no MRL or </a:t>
            </a:r>
            <a:r>
              <a:rPr lang="en-CA" dirty="0" smtClean="0">
                <a:solidFill>
                  <a:srgbClr val="FF0000"/>
                </a:solidFill>
              </a:rPr>
              <a:t>default –</a:t>
            </a:r>
            <a:r>
              <a:rPr lang="en-CA" dirty="0">
                <a:solidFill>
                  <a:srgbClr val="FF0000"/>
                </a:solidFill>
              </a:rPr>
              <a:t> </a:t>
            </a:r>
            <a:r>
              <a:rPr lang="en-CA" dirty="0" smtClean="0">
                <a:solidFill>
                  <a:srgbClr val="FF0000"/>
                </a:solidFill>
              </a:rPr>
              <a:t>provisional </a:t>
            </a:r>
            <a:r>
              <a:rPr lang="en-CA" dirty="0" smtClean="0">
                <a:solidFill>
                  <a:srgbClr val="FF0000"/>
                </a:solidFill>
              </a:rPr>
              <a:t>data</a:t>
            </a:r>
            <a:r>
              <a:rPr lang="en-CA" dirty="0">
                <a:solidFill>
                  <a:srgbClr val="FF0000"/>
                </a:solidFill>
              </a:rPr>
              <a:t/>
            </a:r>
            <a:br>
              <a:rPr lang="en-CA" dirty="0">
                <a:solidFill>
                  <a:srgbClr val="FF0000"/>
                </a:solidFill>
              </a:rPr>
            </a:br>
            <a:endParaRPr lang="en-CA" dirty="0">
              <a:solidFill>
                <a:srgbClr val="FF0000"/>
              </a:solidFill>
            </a:endParaRPr>
          </a:p>
        </p:txBody>
      </p:sp>
      <p:graphicFrame>
        <p:nvGraphicFramePr>
          <p:cNvPr id="6" name="Content Placeholder 5">
            <a:extLst>
              <a:ext uri="{FF2B5EF4-FFF2-40B4-BE49-F238E27FC236}">
                <a16:creationId xmlns="" xmlns:a16="http://schemas.microsoft.com/office/drawing/2014/main" id="{C9186ACC-2BC0-49D1-84C4-BC4A9CCCD181}"/>
              </a:ext>
            </a:extLst>
          </p:cNvPr>
          <p:cNvGraphicFramePr>
            <a:graphicFrameLocks noGrp="1"/>
          </p:cNvGraphicFramePr>
          <p:nvPr>
            <p:ph idx="1"/>
            <p:extLst>
              <p:ext uri="{D42A27DB-BD31-4B8C-83A1-F6EECF244321}">
                <p14:modId xmlns:p14="http://schemas.microsoft.com/office/powerpoint/2010/main" val="1395913780"/>
              </p:ext>
            </p:extLst>
          </p:nvPr>
        </p:nvGraphicFramePr>
        <p:xfrm>
          <a:off x="457200" y="1765300"/>
          <a:ext cx="8229600" cy="472336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 xmlns:a16="http://schemas.microsoft.com/office/drawing/2014/main" id="{6989CE68-37FD-4E61-9A67-29435A3A00A4}"/>
              </a:ext>
            </a:extLst>
          </p:cNvPr>
          <p:cNvSpPr txBox="1"/>
          <p:nvPr/>
        </p:nvSpPr>
        <p:spPr>
          <a:xfrm>
            <a:off x="217450" y="6488668"/>
            <a:ext cx="8095277" cy="369332"/>
          </a:xfrm>
          <a:prstGeom prst="rect">
            <a:avLst/>
          </a:prstGeom>
          <a:noFill/>
        </p:spPr>
        <p:txBody>
          <a:bodyPr wrap="square" rtlCol="0">
            <a:spAutoFit/>
          </a:bodyPr>
          <a:lstStyle/>
          <a:p>
            <a:r>
              <a:rPr lang="en-CA" sz="900" dirty="0"/>
              <a:t>MRL violations for most recent one-year period with available data. US: October 1, 2013 – September 30, 2014; Australia, EU, Japan, &amp; Taiwan: July 1, 2016 until June 30, 2017. Taiwan and Japan violations of 0.01 ppm or less marked as “No MRL or default”</a:t>
            </a:r>
          </a:p>
        </p:txBody>
      </p:sp>
      <p:cxnSp>
        <p:nvCxnSpPr>
          <p:cNvPr id="4" name="Straight Connector 3"/>
          <p:cNvCxnSpPr/>
          <p:nvPr/>
        </p:nvCxnSpPr>
        <p:spPr>
          <a:xfrm>
            <a:off x="4646644" y="3993503"/>
            <a:ext cx="0" cy="138093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88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2" y="438861"/>
            <a:ext cx="9158644" cy="994172"/>
          </a:xfrm>
        </p:spPr>
        <p:txBody>
          <a:bodyPr>
            <a:noAutofit/>
          </a:bodyPr>
          <a:lstStyle/>
          <a:p>
            <a:r>
              <a:rPr lang="en-CA" sz="3600" dirty="0">
                <a:solidFill>
                  <a:srgbClr val="FF0000"/>
                </a:solidFill>
              </a:rPr>
              <a:t>MRL </a:t>
            </a:r>
            <a:r>
              <a:rPr lang="en-CA" sz="3600" dirty="0" err="1">
                <a:solidFill>
                  <a:srgbClr val="FF0000"/>
                </a:solidFill>
              </a:rPr>
              <a:t>noncompliances</a:t>
            </a:r>
            <a:r>
              <a:rPr lang="en-CA" sz="3600" dirty="0">
                <a:solidFill>
                  <a:srgbClr val="FF0000"/>
                </a:solidFill>
              </a:rPr>
              <a:t> by continent of origin</a:t>
            </a:r>
          </a:p>
        </p:txBody>
      </p:sp>
      <p:sp>
        <p:nvSpPr>
          <p:cNvPr id="11" name="TextBox 10">
            <a:extLst>
              <a:ext uri="{FF2B5EF4-FFF2-40B4-BE49-F238E27FC236}">
                <a16:creationId xmlns="" xmlns:a16="http://schemas.microsoft.com/office/drawing/2014/main" id="{14923696-9E39-4692-9CEB-F14A5BF616F4}"/>
              </a:ext>
            </a:extLst>
          </p:cNvPr>
          <p:cNvSpPr txBox="1"/>
          <p:nvPr/>
        </p:nvSpPr>
        <p:spPr>
          <a:xfrm>
            <a:off x="217450" y="6488668"/>
            <a:ext cx="8095277" cy="369332"/>
          </a:xfrm>
          <a:prstGeom prst="rect">
            <a:avLst/>
          </a:prstGeom>
          <a:noFill/>
        </p:spPr>
        <p:txBody>
          <a:bodyPr wrap="square" rtlCol="0">
            <a:spAutoFit/>
          </a:bodyPr>
          <a:lstStyle/>
          <a:p>
            <a:r>
              <a:rPr lang="en-CA" sz="900" dirty="0"/>
              <a:t>MRL violations for most recent one-year period with available data. US: October 1, 2013 – September 30, 2014; Australia, EU, Japan, &amp; Taiwan: July 1, 2016 until June 30, 2017. Taiwan and Japan violations of 0.01 ppm or less marked as “No MRL or default”</a:t>
            </a:r>
          </a:p>
        </p:txBody>
      </p:sp>
      <p:graphicFrame>
        <p:nvGraphicFramePr>
          <p:cNvPr id="6" name="Content Placeholder 5">
            <a:extLst>
              <a:ext uri="{FF2B5EF4-FFF2-40B4-BE49-F238E27FC236}">
                <a16:creationId xmlns="" xmlns:a16="http://schemas.microsoft.com/office/drawing/2014/main" id="{939D8C8F-046E-4D67-AB46-DA22FC554BF4}"/>
              </a:ext>
            </a:extLst>
          </p:cNvPr>
          <p:cNvGraphicFramePr>
            <a:graphicFrameLocks noGrp="1"/>
          </p:cNvGraphicFramePr>
          <p:nvPr>
            <p:ph idx="1"/>
            <p:extLst>
              <p:ext uri="{D42A27DB-BD31-4B8C-83A1-F6EECF244321}">
                <p14:modId xmlns:p14="http://schemas.microsoft.com/office/powerpoint/2010/main" val="3074166776"/>
              </p:ext>
            </p:extLst>
          </p:nvPr>
        </p:nvGraphicFramePr>
        <p:xfrm>
          <a:off x="457200" y="1765300"/>
          <a:ext cx="8229600" cy="4362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4825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48" y="323677"/>
            <a:ext cx="8229600" cy="1143000"/>
          </a:xfrm>
        </p:spPr>
        <p:txBody>
          <a:bodyPr>
            <a:normAutofit fontScale="90000"/>
          </a:bodyPr>
          <a:lstStyle/>
          <a:p>
            <a:r>
              <a:rPr lang="en-CA" sz="3600" dirty="0">
                <a:solidFill>
                  <a:srgbClr val="FF0000"/>
                </a:solidFill>
              </a:rPr>
              <a:t>MRL </a:t>
            </a:r>
            <a:r>
              <a:rPr lang="en-CA" sz="3600" dirty="0" err="1" smtClean="0">
                <a:solidFill>
                  <a:srgbClr val="FF0000"/>
                </a:solidFill>
              </a:rPr>
              <a:t>Noncompliances</a:t>
            </a:r>
            <a:r>
              <a:rPr lang="en-CA" sz="3600" dirty="0" smtClean="0">
                <a:solidFill>
                  <a:srgbClr val="FF0000"/>
                </a:solidFill>
              </a:rPr>
              <a:t> by </a:t>
            </a:r>
            <a:r>
              <a:rPr lang="en-CA" sz="3600" dirty="0">
                <a:solidFill>
                  <a:srgbClr val="FF0000"/>
                </a:solidFill>
              </a:rPr>
              <a:t>Country of Origin</a:t>
            </a:r>
          </a:p>
        </p:txBody>
      </p:sp>
      <p:graphicFrame>
        <p:nvGraphicFramePr>
          <p:cNvPr id="3" name="Table 2"/>
          <p:cNvGraphicFramePr>
            <a:graphicFrameLocks noGrp="1"/>
          </p:cNvGraphicFramePr>
          <p:nvPr>
            <p:extLst>
              <p:ext uri="{D42A27DB-BD31-4B8C-83A1-F6EECF244321}">
                <p14:modId xmlns:p14="http://schemas.microsoft.com/office/powerpoint/2010/main" val="3086374466"/>
              </p:ext>
            </p:extLst>
          </p:nvPr>
        </p:nvGraphicFramePr>
        <p:xfrm>
          <a:off x="5712044" y="2125267"/>
          <a:ext cx="3058511" cy="3389583"/>
        </p:xfrm>
        <a:graphic>
          <a:graphicData uri="http://schemas.openxmlformats.org/drawingml/2006/table">
            <a:tbl>
              <a:tblPr firstRow="1" bandRow="1">
                <a:tableStyleId>{5C22544A-7EE6-4342-B048-85BDC9FD1C3A}</a:tableStyleId>
              </a:tblPr>
              <a:tblGrid>
                <a:gridCol w="520262">
                  <a:extLst>
                    <a:ext uri="{9D8B030D-6E8A-4147-A177-3AD203B41FA5}">
                      <a16:colId xmlns="" xmlns:a16="http://schemas.microsoft.com/office/drawing/2014/main" val="20000"/>
                    </a:ext>
                  </a:extLst>
                </a:gridCol>
                <a:gridCol w="1518745">
                  <a:extLst>
                    <a:ext uri="{9D8B030D-6E8A-4147-A177-3AD203B41FA5}">
                      <a16:colId xmlns="" xmlns:a16="http://schemas.microsoft.com/office/drawing/2014/main" val="20001"/>
                    </a:ext>
                  </a:extLst>
                </a:gridCol>
                <a:gridCol w="1019504">
                  <a:extLst>
                    <a:ext uri="{9D8B030D-6E8A-4147-A177-3AD203B41FA5}">
                      <a16:colId xmlns="" xmlns:a16="http://schemas.microsoft.com/office/drawing/2014/main" val="20002"/>
                    </a:ext>
                  </a:extLst>
                </a:gridCol>
              </a:tblGrid>
              <a:tr h="327738">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CA" sz="1400" dirty="0">
                          <a:solidFill>
                            <a:schemeClr val="tx1"/>
                          </a:solidFill>
                        </a:rPr>
                        <a:t>Country</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CA" sz="1400" dirty="0">
                          <a:solidFill>
                            <a:schemeClr val="tx1"/>
                          </a:solidFill>
                        </a:rPr>
                        <a:t>Violations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 xmlns:a16="http://schemas.microsoft.com/office/drawing/2014/main" val="10000"/>
                  </a:ext>
                </a:extLst>
              </a:tr>
              <a:tr h="340205">
                <a:tc>
                  <a:txBody>
                    <a:bodyPr/>
                    <a:lstStyle/>
                    <a:p>
                      <a:r>
                        <a:rPr lang="en-CA" sz="1400" dirty="0">
                          <a:solidFill>
                            <a:schemeClr val="tx1"/>
                          </a:solidFill>
                        </a:rPr>
                        <a:t>1.</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China</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380</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40205">
                <a:tc>
                  <a:txBody>
                    <a:bodyPr/>
                    <a:lstStyle/>
                    <a:p>
                      <a:r>
                        <a:rPr lang="en-CA" sz="1400" dirty="0">
                          <a:solidFill>
                            <a:schemeClr val="tx1"/>
                          </a:solidFill>
                        </a:rPr>
                        <a:t>2.</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Mexico</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355</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40205">
                <a:tc>
                  <a:txBody>
                    <a:bodyPr/>
                    <a:lstStyle/>
                    <a:p>
                      <a:r>
                        <a:rPr lang="en-CA" sz="1400" dirty="0">
                          <a:solidFill>
                            <a:schemeClr val="tx1"/>
                          </a:solidFill>
                        </a:rPr>
                        <a:t>3.</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United States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292</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340205">
                <a:tc>
                  <a:txBody>
                    <a:bodyPr/>
                    <a:lstStyle/>
                    <a:p>
                      <a:r>
                        <a:rPr lang="en-CA" sz="1400" dirty="0">
                          <a:solidFill>
                            <a:schemeClr val="tx1"/>
                          </a:solidFill>
                        </a:rPr>
                        <a:t>4.</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India</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250</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340205">
                <a:tc>
                  <a:txBody>
                    <a:bodyPr/>
                    <a:lstStyle/>
                    <a:p>
                      <a:r>
                        <a:rPr lang="en-CA" sz="1400" dirty="0">
                          <a:solidFill>
                            <a:schemeClr val="tx1"/>
                          </a:solidFill>
                        </a:rPr>
                        <a:t>5.</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Turkey</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136</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340205">
                <a:tc>
                  <a:txBody>
                    <a:bodyPr/>
                    <a:lstStyle/>
                    <a:p>
                      <a:r>
                        <a:rPr lang="en-CA" sz="1400" dirty="0">
                          <a:solidFill>
                            <a:schemeClr val="tx1"/>
                          </a:solidFill>
                        </a:rPr>
                        <a:t>6.</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Japan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130</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340205">
                <a:tc>
                  <a:txBody>
                    <a:bodyPr/>
                    <a:lstStyle/>
                    <a:p>
                      <a:r>
                        <a:rPr lang="en-CA" sz="1400" dirty="0">
                          <a:solidFill>
                            <a:schemeClr val="tx1"/>
                          </a:solidFill>
                        </a:rPr>
                        <a:t>7.</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Vietnam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CA" sz="1400" dirty="0">
                          <a:solidFill>
                            <a:schemeClr val="tx1"/>
                          </a:solidFill>
                        </a:rPr>
                        <a:t>128</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340205">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340205">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endParaRPr lang="en-CA" sz="1400" dirty="0">
                        <a:solidFill>
                          <a:schemeClr val="tx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 xmlns:a16="http://schemas.microsoft.com/office/drawing/2014/main" val="10009"/>
                  </a:ext>
                </a:extLst>
              </a:tr>
            </a:tbl>
          </a:graphicData>
        </a:graphic>
      </p:graphicFrame>
      <p:sp>
        <p:nvSpPr>
          <p:cNvPr id="5" name="TextBox 4"/>
          <p:cNvSpPr txBox="1"/>
          <p:nvPr/>
        </p:nvSpPr>
        <p:spPr>
          <a:xfrm>
            <a:off x="217448" y="6276975"/>
            <a:ext cx="8650327" cy="415498"/>
          </a:xfrm>
          <a:prstGeom prst="rect">
            <a:avLst/>
          </a:prstGeom>
          <a:noFill/>
        </p:spPr>
        <p:txBody>
          <a:bodyPr wrap="square" rtlCol="0">
            <a:spAutoFit/>
          </a:bodyPr>
          <a:lstStyle/>
          <a:p>
            <a:r>
              <a:rPr lang="en-CA" sz="1050" dirty="0"/>
              <a:t>MRL violations for most recent one-year period with available data. US: October 1, 2013 – September 30, 2014; Canada: April 1 2013 – March 31, 2014; Australia, EU, Hong Kong, Japan, &amp; Taiwan: July 1, 2016 until June 30, 2017.</a:t>
            </a:r>
          </a:p>
        </p:txBody>
      </p:sp>
      <p:graphicFrame>
        <p:nvGraphicFramePr>
          <p:cNvPr id="9" name="Content Placeholder 8">
            <a:extLst>
              <a:ext uri="{FF2B5EF4-FFF2-40B4-BE49-F238E27FC236}">
                <a16:creationId xmlns="" xmlns:a16="http://schemas.microsoft.com/office/drawing/2014/main" id="{9FD3991C-5F6F-423A-953A-FAB267DC019D}"/>
              </a:ext>
            </a:extLst>
          </p:cNvPr>
          <p:cNvGraphicFramePr>
            <a:graphicFrameLocks noGrp="1"/>
          </p:cNvGraphicFramePr>
          <p:nvPr>
            <p:ph idx="1"/>
            <p:extLst>
              <p:ext uri="{D42A27DB-BD31-4B8C-83A1-F6EECF244321}">
                <p14:modId xmlns:p14="http://schemas.microsoft.com/office/powerpoint/2010/main" val="2921650885"/>
              </p:ext>
            </p:extLst>
          </p:nvPr>
        </p:nvGraphicFramePr>
        <p:xfrm>
          <a:off x="457200" y="1765300"/>
          <a:ext cx="5254844" cy="4362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94539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30" y="276543"/>
            <a:ext cx="10203255" cy="1143000"/>
          </a:xfrm>
        </p:spPr>
        <p:txBody>
          <a:bodyPr>
            <a:normAutofit/>
          </a:bodyPr>
          <a:lstStyle/>
          <a:p>
            <a:pPr algn="l"/>
            <a:r>
              <a:rPr lang="en-GB" sz="3200" dirty="0" smtClean="0">
                <a:solidFill>
                  <a:srgbClr val="FF0000"/>
                </a:solidFill>
              </a:rPr>
              <a:t>MRL case studies underway by </a:t>
            </a:r>
            <a:r>
              <a:rPr lang="en-GB" sz="3200" dirty="0">
                <a:solidFill>
                  <a:srgbClr val="FF0000"/>
                </a:solidFill>
              </a:rPr>
              <a:t>IAFN coalition</a:t>
            </a:r>
          </a:p>
        </p:txBody>
      </p:sp>
      <p:sp>
        <p:nvSpPr>
          <p:cNvPr id="3" name="Content Placeholder 2"/>
          <p:cNvSpPr>
            <a:spLocks noGrp="1"/>
          </p:cNvSpPr>
          <p:nvPr>
            <p:ph idx="1"/>
          </p:nvPr>
        </p:nvSpPr>
        <p:spPr>
          <a:xfrm>
            <a:off x="-6444" y="1278798"/>
            <a:ext cx="1860999" cy="4841240"/>
          </a:xfrm>
        </p:spPr>
        <p:txBody>
          <a:bodyPr>
            <a:normAutofit/>
          </a:bodyPr>
          <a:lstStyle/>
          <a:p>
            <a:pPr>
              <a:buFont typeface="Arial" panose="020B0604020202020204" pitchFamily="34" charset="0"/>
              <a:buChar char="•"/>
            </a:pPr>
            <a:r>
              <a:rPr lang="en-GB" sz="2000" dirty="0" smtClean="0"/>
              <a:t>Quinoa, Peru; </a:t>
            </a:r>
          </a:p>
          <a:p>
            <a:pPr>
              <a:buFont typeface="Arial" panose="020B0604020202020204" pitchFamily="34" charset="0"/>
              <a:buChar char="•"/>
            </a:pPr>
            <a:r>
              <a:rPr lang="en-GB" sz="2000" dirty="0" smtClean="0"/>
              <a:t>Peas and Beans, Kenya; </a:t>
            </a:r>
          </a:p>
          <a:p>
            <a:pPr>
              <a:buFont typeface="Arial" panose="020B0604020202020204" pitchFamily="34" charset="0"/>
              <a:buChar char="•"/>
            </a:pPr>
            <a:r>
              <a:rPr lang="en-GB" sz="2000" dirty="0" smtClean="0"/>
              <a:t>Cranberries, US</a:t>
            </a:r>
          </a:p>
          <a:p>
            <a:pPr>
              <a:buFont typeface="Arial" panose="020B0604020202020204" pitchFamily="34" charset="0"/>
              <a:buChar char="•"/>
            </a:pPr>
            <a:r>
              <a:rPr lang="en-GB" sz="2000" dirty="0" smtClean="0"/>
              <a:t>Others TBC</a:t>
            </a:r>
          </a:p>
        </p:txBody>
      </p:sp>
      <p:pic>
        <p:nvPicPr>
          <p:cNvPr id="2050" name="Picture 5" descr="C:\Users\Walter\Desktop\DSCN0639.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531237" y="4186864"/>
            <a:ext cx="3921856" cy="267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Users\MATTHE~1\AppData\Local\Temp\B8329DAC603741C19E8A9E7D9E8AE65B.jpg"/>
          <p:cNvPicPr/>
          <p:nvPr/>
        </p:nvPicPr>
        <p:blipFill rotWithShape="1">
          <a:blip r:embed="rId4" cstate="email">
            <a:extLst>
              <a:ext uri="{28A0092B-C50C-407E-A947-70E740481C1C}">
                <a14:useLocalDpi xmlns:a14="http://schemas.microsoft.com/office/drawing/2010/main" val="0"/>
              </a:ext>
            </a:extLst>
          </a:blip>
          <a:srcRect r="10620"/>
          <a:stretch/>
        </p:blipFill>
        <p:spPr bwMode="auto">
          <a:xfrm>
            <a:off x="1841681" y="4186865"/>
            <a:ext cx="3600000" cy="25984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Picture 10"/>
          <p:cNvPicPr/>
          <p:nvPr/>
        </p:nvPicPr>
        <p:blipFill>
          <a:blip r:embed="rId5" cstate="email">
            <a:extLst>
              <a:ext uri="{28A0092B-C50C-407E-A947-70E740481C1C}">
                <a14:useLocalDpi xmlns:a14="http://schemas.microsoft.com/office/drawing/2010/main" val="0"/>
              </a:ext>
            </a:extLst>
          </a:blip>
          <a:stretch>
            <a:fillRect/>
          </a:stretch>
        </p:blipFill>
        <p:spPr>
          <a:xfrm>
            <a:off x="5479724" y="1313645"/>
            <a:ext cx="3921855" cy="2776291"/>
          </a:xfrm>
          <a:prstGeom prst="rect">
            <a:avLst/>
          </a:prstGeom>
        </p:spPr>
      </p:pic>
      <p:pic>
        <p:nvPicPr>
          <p:cNvPr id="12" name="Picture 11"/>
          <p:cNvPicPr/>
          <p:nvPr/>
        </p:nvPicPr>
        <p:blipFill>
          <a:blip r:embed="rId6" cstate="email">
            <a:extLst>
              <a:ext uri="{28A0092B-C50C-407E-A947-70E740481C1C}">
                <a14:useLocalDpi xmlns:a14="http://schemas.microsoft.com/office/drawing/2010/main" val="0"/>
              </a:ext>
            </a:extLst>
          </a:blip>
          <a:stretch>
            <a:fillRect/>
          </a:stretch>
        </p:blipFill>
        <p:spPr>
          <a:xfrm>
            <a:off x="1893194" y="1329390"/>
            <a:ext cx="3490175" cy="2747667"/>
          </a:xfrm>
          <a:prstGeom prst="rect">
            <a:avLst/>
          </a:prstGeom>
        </p:spPr>
      </p:pic>
    </p:spTree>
    <p:extLst>
      <p:ext uri="{BB962C8B-B14F-4D97-AF65-F5344CB8AC3E}">
        <p14:creationId xmlns:p14="http://schemas.microsoft.com/office/powerpoint/2010/main" val="1288110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2677" y="546995"/>
            <a:ext cx="4889157" cy="1143000"/>
          </a:xfrm>
        </p:spPr>
        <p:txBody>
          <a:bodyPr>
            <a:normAutofit fontScale="90000"/>
          </a:bodyPr>
          <a:lstStyle/>
          <a:p>
            <a:pPr>
              <a:defRPr/>
            </a:pPr>
            <a:r>
              <a:rPr lang="en-CA" altLang="en-US" dirty="0">
                <a:solidFill>
                  <a:srgbClr val="FF0000"/>
                </a:solidFill>
                <a:latin typeface="Arial"/>
                <a:ea typeface="+mj-ea"/>
                <a:cs typeface="Arial"/>
              </a:rPr>
              <a:t>Managing Risk of Noncompliance</a:t>
            </a:r>
          </a:p>
        </p:txBody>
      </p:sp>
      <p:sp>
        <p:nvSpPr>
          <p:cNvPr id="6" name="Rectangle 5"/>
          <p:cNvSpPr/>
          <p:nvPr/>
        </p:nvSpPr>
        <p:spPr>
          <a:xfrm>
            <a:off x="162676" y="1689995"/>
            <a:ext cx="4717141" cy="5632311"/>
          </a:xfrm>
          <a:prstGeom prst="rect">
            <a:avLst/>
          </a:prstGeom>
        </p:spPr>
        <p:txBody>
          <a:bodyPr wrap="square">
            <a:spAutoFit/>
          </a:bodyPr>
          <a:lstStyle/>
          <a:p>
            <a:pPr marL="285750" indent="-285750" eaLnBrk="1" hangingPunct="1">
              <a:buFont typeface="Arial" panose="020B0604020202020204" pitchFamily="34" charset="0"/>
              <a:buChar char="•"/>
            </a:pPr>
            <a:r>
              <a:rPr lang="en-CA" altLang="en-US" sz="2000" dirty="0"/>
              <a:t>Short term: ensure use of active ingredient will not create unacceptable level of trade risk:</a:t>
            </a:r>
          </a:p>
          <a:p>
            <a:pPr marL="742950" lvl="1" indent="-285750" eaLnBrk="1" hangingPunct="1">
              <a:buFont typeface="Arial" panose="020B0604020202020204" pitchFamily="34" charset="0"/>
              <a:buChar char="•"/>
            </a:pPr>
            <a:r>
              <a:rPr lang="en-CA" altLang="en-US" sz="2000" dirty="0"/>
              <a:t>Balance, not eliminate, trade risk</a:t>
            </a:r>
          </a:p>
          <a:p>
            <a:pPr marL="742950" lvl="1" indent="-285750" eaLnBrk="1" hangingPunct="1">
              <a:buFont typeface="Arial" panose="020B0604020202020204" pitchFamily="34" charset="0"/>
              <a:buChar char="•"/>
            </a:pPr>
            <a:r>
              <a:rPr lang="en-US" altLang="en-US" sz="2000" dirty="0"/>
              <a:t>Canadian example: m</a:t>
            </a:r>
            <a:r>
              <a:rPr lang="en-CA" altLang="en-US" sz="2000" dirty="0" err="1"/>
              <a:t>ulti</a:t>
            </a:r>
            <a:r>
              <a:rPr lang="en-CA" altLang="en-US" sz="2000" dirty="0"/>
              <a:t>-commodity grower advisory </a:t>
            </a:r>
            <a:r>
              <a:rPr lang="en-CA" altLang="en-US" sz="2000" dirty="0">
                <a:hlinkClick r:id="rId3"/>
              </a:rPr>
              <a:t>www.keepingitclean.ca</a:t>
            </a:r>
            <a:endParaRPr lang="en-CA" altLang="en-US" sz="2000" dirty="0"/>
          </a:p>
          <a:p>
            <a:pPr marL="285750" indent="-285750" eaLnBrk="1" hangingPunct="1">
              <a:buFont typeface="Arial" panose="020B0604020202020204" pitchFamily="34" charset="0"/>
              <a:buChar char="•"/>
            </a:pPr>
            <a:r>
              <a:rPr lang="en-CA" altLang="en-US" sz="2000" dirty="0"/>
              <a:t>Medium term: work to attain the required MRL (if possible)</a:t>
            </a:r>
          </a:p>
          <a:p>
            <a:pPr marL="285750" indent="-285750" eaLnBrk="1" hangingPunct="1">
              <a:buFont typeface="Arial" panose="020B0604020202020204" pitchFamily="34" charset="0"/>
              <a:buChar char="•"/>
            </a:pPr>
            <a:r>
              <a:rPr lang="en-CA" altLang="en-US" sz="2000" dirty="0" smtClean="0"/>
              <a:t>Medium/Longer </a:t>
            </a:r>
            <a:r>
              <a:rPr lang="en-CA" altLang="en-US" sz="2000" dirty="0"/>
              <a:t>term: broader, multi-commodity, multi-country efforts to advocate for </a:t>
            </a:r>
            <a:r>
              <a:rPr lang="en-CA" altLang="en-US" sz="2000" dirty="0" smtClean="0"/>
              <a:t>trade enabling solutions for</a:t>
            </a:r>
            <a:r>
              <a:rPr lang="en-CA" altLang="en-US" sz="2000" dirty="0" smtClean="0"/>
              <a:t> MRL trade risk through </a:t>
            </a:r>
            <a:r>
              <a:rPr lang="en-CA" altLang="en-US" sz="2000" dirty="0"/>
              <a:t>improved institutions (Codex</a:t>
            </a:r>
            <a:r>
              <a:rPr lang="en-CA" altLang="en-US" sz="2000" dirty="0" smtClean="0"/>
              <a:t>), </a:t>
            </a:r>
            <a:r>
              <a:rPr lang="en-CA" altLang="en-US" sz="2000" dirty="0"/>
              <a:t>regulatory cooperation, trade agreements, etc.</a:t>
            </a:r>
          </a:p>
          <a:p>
            <a:pPr eaLnBrk="1" hangingPunct="1"/>
            <a:r>
              <a:rPr lang="en-CA" altLang="en-US" sz="2000" dirty="0"/>
              <a:t/>
            </a:r>
            <a:br>
              <a:rPr lang="en-CA" altLang="en-US" sz="2000" dirty="0"/>
            </a:br>
            <a:endParaRPr lang="en-CA" altLang="en-US" sz="2000" dirty="0"/>
          </a:p>
          <a:p>
            <a:pPr marL="285750" indent="-285750" eaLnBrk="1" hangingPunct="1">
              <a:buFont typeface="Arial" panose="020B0604020202020204" pitchFamily="34" charset="0"/>
              <a:buChar char="•"/>
            </a:pPr>
            <a:endParaRPr lang="en-US" altLang="en-US" sz="2000" dirty="0"/>
          </a:p>
        </p:txBody>
      </p:sp>
      <p:pic>
        <p:nvPicPr>
          <p:cNvPr id="2" name="Picture 1"/>
          <p:cNvPicPr>
            <a:picLocks noChangeAspect="1"/>
          </p:cNvPicPr>
          <p:nvPr/>
        </p:nvPicPr>
        <p:blipFill rotWithShape="1">
          <a:blip r:embed="rId4"/>
          <a:srcRect l="31551" t="11323" r="42720" b="19780"/>
          <a:stretch/>
        </p:blipFill>
        <p:spPr>
          <a:xfrm>
            <a:off x="4879817" y="479263"/>
            <a:ext cx="4264183" cy="6419200"/>
          </a:xfrm>
          <a:prstGeom prst="rect">
            <a:avLst/>
          </a:prstGeom>
        </p:spPr>
      </p:pic>
    </p:spTree>
    <p:extLst>
      <p:ext uri="{BB962C8B-B14F-4D97-AF65-F5344CB8AC3E}">
        <p14:creationId xmlns:p14="http://schemas.microsoft.com/office/powerpoint/2010/main" val="5905945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Opportunities for Pulses in&amp;#x0D;&amp;#x0A;Food Applications&amp;quot;&quot;/&gt;&lt;property id=&quot;20307&quot; value=&quot;277&quot;/&gt;&lt;/object&gt;&lt;object type=&quot;3&quot; unique_id=&quot;10005&quot;&gt;&lt;property id=&quot;20148&quot; value=&quot;5&quot;/&gt;&lt;property id=&quot;20300&quot; value=&quot;Slide 2 - &amp;quot;Pulses&amp;quot;&quot;/&gt;&lt;property id=&quot;20307&quot; value=&quot;279&quot;/&gt;&lt;/object&gt;&lt;object type=&quot;3&quot; unique_id=&quot;10006&quot;&gt;&lt;property id=&quot;20148&quot; value=&quot;5&quot;/&gt;&lt;property id=&quot;20300&quot; value=&quot;Slide 3 - &amp;quot;Pulses have Marketable Attributes&amp;quot;&quot;/&gt;&lt;property id=&quot;20307&quot; value=&quot;292&quot;/&gt;&lt;/object&gt;&lt;object type=&quot;3&quot; unique_id=&quot;10007&quot;&gt;&lt;property id=&quot;20148&quot; value=&quot;5&quot;/&gt;&lt;property id=&quot;20300&quot; value=&quot;Slide 4 - &amp;quot;Nutrition&amp;quot;&quot;/&gt;&lt;property id=&quot;20307&quot; value=&quot;293&quot;/&gt;&lt;/object&gt;&lt;object type=&quot;3&quot; unique_id=&quot;10008&quot;&gt;&lt;property id=&quot;20148&quot; value=&quot;5&quot;/&gt;&lt;property id=&quot;20300&quot; value=&quot;Slide 5 - &amp;quot;Nutritional Composition&amp;quot;&quot;/&gt;&lt;property id=&quot;20307&quot; value=&quot;328&quot;/&gt;&lt;/object&gt;&lt;object type=&quot;3&quot; unique_id=&quot;10009&quot;&gt;&lt;property id=&quot;20148&quot; value=&quot;5&quot;/&gt;&lt;property id=&quot;20300&quot; value=&quot;Slide 6 - &amp;quot;Protein Quality&amp;quot;&quot;/&gt;&lt;property id=&quot;20307&quot; value=&quot;312&quot;/&gt;&lt;/object&gt;&lt;object type=&quot;3&quot; unique_id=&quot;10011&quot;&gt;&lt;property id=&quot;20148&quot; value=&quot;5&quot;/&gt;&lt;property id=&quot;20300&quot; value=&quot;Slide 9 - &amp;quot;Sustainability&amp;quot;&quot;/&gt;&lt;property id=&quot;20307&quot; value=&quot;329&quot;/&gt;&lt;/object&gt;&lt;object type=&quot;3&quot; unique_id=&quot;10012&quot;&gt;&lt;property id=&quot;20148&quot; value=&quot;5&quot;/&gt;&lt;property id=&quot;20300&quot; value=&quot;Slide 10 - &amp;quot;Pulses – Get “Great” on Your Plate&amp;quot;&quot;/&gt;&lt;property id=&quot;20307&quot; value=&quot;296&quot;/&gt;&lt;/object&gt;&lt;object type=&quot;3&quot; unique_id=&quot;10013&quot;&gt;&lt;property id=&quot;20148&quot; value=&quot;5&quot;/&gt;&lt;property id=&quot;20300&quot; value=&quot;Slide 11 - &amp;quot;Pulse Applications &amp;amp;&amp;#x0D;&amp;#x0A;New Market Opportunities&amp;quot;&quot;/&gt;&lt;property id=&quot;20307&quot; value=&quot;323&quot;/&gt;&lt;/object&gt;&lt;object type=&quot;3&quot; unique_id=&quot;10014&quot;&gt;&lt;property id=&quot;20148&quot; value=&quot;5&quot;/&gt;&lt;property id=&quot;20300&quot; value=&quot;Slide 12&quot;/&gt;&lt;property id=&quot;20307&quot; value=&quot;322&quot;/&gt;&lt;/object&gt;&lt;object type=&quot;3&quot; unique_id=&quot;10015&quot;&gt;&lt;property id=&quot;20148&quot; value=&quot;5&quot;/&gt;&lt;property id=&quot;20300&quot; value=&quot;Slide 13 - &amp;quot;Pea Ingredients&amp;quot;&quot;/&gt;&lt;property id=&quot;20307&quot; value=&quot;306&quot;/&gt;&lt;/object&gt;&lt;object type=&quot;3&quot; unique_id=&quot;10016&quot;&gt;&lt;property id=&quot;20148&quot; value=&quot;5&quot;/&gt;&lt;property id=&quot;20300&quot; value=&quot;Slide 14 - &amp;quot;Boosting Nutrition in Foods&amp;quot;&quot;/&gt;&lt;property id=&quot;20307&quot; value=&quot;299&quot;/&gt;&lt;/object&gt;&lt;object type=&quot;3&quot; unique_id=&quot;10017&quot;&gt;&lt;property id=&quot;20148&quot; value=&quot;5&quot;/&gt;&lt;property id=&quot;20300&quot; value=&quot;Slide 15 - &amp;quot;Pasta&amp;quot;&quot;/&gt;&lt;property id=&quot;20307&quot; value=&quot;300&quot;/&gt;&lt;/object&gt;&lt;object type=&quot;3&quot; unique_id=&quot;10018&quot;&gt;&lt;property id=&quot;20148&quot; value=&quot;5&quot;/&gt;&lt;property id=&quot;20300&quot; value=&quot;Slide 16 - &amp;quot;Protein Content Claims&amp;quot;&quot;/&gt;&lt;property id=&quot;20307&quot; value=&quot;314&quot;/&gt;&lt;/object&gt;&lt;object type=&quot;3&quot; unique_id=&quot;10019&quot;&gt;&lt;property id=&quot;20148&quot; value=&quot;5&quot;/&gt;&lt;property id=&quot;20300&quot; value=&quot;Slide 18 - &amp;quot;Pasta with a Pulse&amp;quot;&quot;/&gt;&lt;property id=&quot;20307&quot; value=&quot;301&quot;/&gt;&lt;/object&gt;&lt;object type=&quot;3&quot; unique_id=&quot;10020&quot;&gt;&lt;property id=&quot;20148&quot; value=&quot;5&quot;/&gt;&lt;property id=&quot;20300&quot; value=&quot;Slide 17 - &amp;quot;Low GI Noodles&amp;quot;&quot;/&gt;&lt;property id=&quot;20307&quot; value=&quot;324&quot;/&gt;&lt;/object&gt;&lt;object type=&quot;3&quot; unique_id=&quot;10024&quot;&gt;&lt;property id=&quot;20148&quot; value=&quot;5&quot;/&gt;&lt;property id=&quot;20300&quot; value=&quot;Slide 19&quot;/&gt;&lt;property id=&quot;20307&quot; value=&quot;320&quot;/&gt;&lt;/object&gt;&lt;object type=&quot;3&quot; unique_id=&quot;10025&quot;&gt;&lt;property id=&quot;20148&quot; value=&quot;5&quot;/&gt;&lt;property id=&quot;20300&quot; value=&quot;Slide 20 - &amp;quot;Low GI Bar &amp;amp; Performance in Endurance Exercise&amp;quot;&quot;/&gt;&lt;property id=&quot;20307&quot; value=&quot;321&quot;/&gt;&lt;/object&gt;&lt;object type=&quot;3&quot; unique_id=&quot;10026&quot;&gt;&lt;property id=&quot;20148&quot; value=&quot;5&quot;/&gt;&lt;property id=&quot;20300&quot; value=&quot;Slide 21 - &amp;quot;Dairy Applications&amp;quot;&quot;/&gt;&lt;property id=&quot;20307&quot; value=&quot;325&quot;/&gt;&lt;/object&gt;&lt;object type=&quot;3&quot; unique_id=&quot;10027&quot;&gt;&lt;property id=&quot;20148&quot; value=&quot;5&quot;/&gt;&lt;property id=&quot;20300&quot; value=&quot;Slide 25 - &amp;quot;Snacks &amp;amp; Crackers with a PULSE&amp;quot;&quot;/&gt;&lt;property id=&quot;20307&quot; value=&quot;327&quot;/&gt;&lt;/object&gt;&lt;object type=&quot;3&quot; unique_id=&quot;10028&quot;&gt;&lt;property id=&quot;20148&quot; value=&quot;5&quot;/&gt;&lt;property id=&quot;20300&quot; value=&quot;Slide 26 - &amp;quot;Foods with a PULSE&amp;quot;&quot;/&gt;&lt;property id=&quot;20307&quot; value=&quot;326&quot;/&gt;&lt;/object&gt;&lt;object type=&quot;3&quot; unique_id=&quot;10029&quot;&gt;&lt;property id=&quot;20148&quot; value=&quot;5&quot;/&gt;&lt;property id=&quot;20300&quot; value=&quot;Slide 27&quot;/&gt;&lt;property id=&quot;20307&quot; value=&quot;330&quot;/&gt;&lt;/object&gt;&lt;object type=&quot;3&quot; unique_id=&quot;10030&quot;&gt;&lt;property id=&quot;20148&quot; value=&quot;5&quot;/&gt;&lt;property id=&quot;20300&quot; value=&quot;Slide 28&quot;/&gt;&lt;property id=&quot;20307&quot; value=&quot;291&quot;/&gt;&lt;/object&gt;&lt;object type=&quot;3&quot; unique_id=&quot;10176&quot;&gt;&lt;property id=&quot;20148&quot; value=&quot;5&quot;/&gt;&lt;property id=&quot;20300&quot; value=&quot;Slide 8 - &amp;quot;Health Benefits of Key Pulse &amp;#x0D;&amp;#x0A;Nutrition Attributes &amp;quot;&quot;/&gt;&lt;property id=&quot;20307&quot; value=&quot;331&quot;/&gt;&lt;/object&gt;&lt;object type=&quot;3&quot; unique_id=&quot;10177&quot;&gt;&lt;property id=&quot;20148&quot; value=&quot;5&quot;/&gt;&lt;property id=&quot;20300&quot; value=&quot;Slide 22 - &amp;quot;What Causes Satiety?&amp;quot;&quot;/&gt;&lt;property id=&quot;20307&quot; value=&quot;332&quot;/&gt;&lt;/object&gt;&lt;object type=&quot;3&quot; unique_id=&quot;10178&quot;&gt;&lt;property id=&quot;20148&quot; value=&quot;5&quot;/&gt;&lt;property id=&quot;20300&quot; value=&quot;Slide 7 - &amp;quot;Health&amp;quot;&quot;/&gt;&lt;property id=&quot;20307&quot; value=&quot;333&quot;/&gt;&lt;/object&gt;&lt;object type=&quot;3&quot; unique_id=&quot;10179&quot;&gt;&lt;property id=&quot;20148&quot; value=&quot;5&quot;/&gt;&lt;property id=&quot;20300&quot; value=&quot;Slide 23 - &amp;quot;Effect of Processing&amp;quot;&quot;/&gt;&lt;property id=&quot;20307&quot; value=&quot;334&quot;/&gt;&lt;/object&gt;&lt;object type=&quot;3&quot; unique_id=&quot;10180&quot;&gt;&lt;property id=&quot;20148&quot; value=&quot;5&quot;/&gt;&lt;property id=&quot;20300&quot; value=&quot;Slide 24 - &amp;quot;Effect of Processing&amp;quot;&quot;/&gt;&lt;property id=&quot;20307&quot; value=&quot;335&quot;/&gt;&lt;/object&gt;&lt;/object&gt;&lt;/object&gt;&lt;/database&gt;"/>
  <p:tag name="SECTOMILLISECCONVERTED" val="1"/>
</p:tagLst>
</file>

<file path=ppt/theme/theme1.xml><?xml version="1.0" encoding="utf-8"?>
<a:theme xmlns:a="http://schemas.openxmlformats.org/drawingml/2006/main" name="IFT Wellness 12 Template">
  <a:themeElements>
    <a:clrScheme name="Custom 1">
      <a:dk1>
        <a:sysClr val="windowText" lastClr="000000"/>
      </a:dk1>
      <a:lt1>
        <a:sysClr val="window" lastClr="FFFFFF"/>
      </a:lt1>
      <a:dk2>
        <a:srgbClr val="3F3F3F"/>
      </a:dk2>
      <a:lt2>
        <a:srgbClr val="EEECE1"/>
      </a:lt2>
      <a:accent1>
        <a:srgbClr val="5A85D7"/>
      </a:accent1>
      <a:accent2>
        <a:srgbClr val="739600"/>
      </a:accent2>
      <a:accent3>
        <a:srgbClr val="E98300"/>
      </a:accent3>
      <a:accent4>
        <a:srgbClr val="CD202C"/>
      </a:accent4>
      <a:accent5>
        <a:srgbClr val="FECB00"/>
      </a:accent5>
      <a:accent6>
        <a:srgbClr val="595959"/>
      </a:accent6>
      <a:hlink>
        <a:srgbClr val="5A85D7"/>
      </a:hlink>
      <a:folHlink>
        <a:srgbClr val="CD20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IFT Wellness 12 Template</Template>
  <TotalTime>0</TotalTime>
  <Words>1826</Words>
  <Application>Microsoft Macintosh PowerPoint</Application>
  <PresentationFormat>On-screen Show (4:3)</PresentationFormat>
  <Paragraphs>139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ＭＳ Ｐゴシック</vt:lpstr>
      <vt:lpstr>Times New Roman</vt:lpstr>
      <vt:lpstr>Wingdings</vt:lpstr>
      <vt:lpstr>Arial</vt:lpstr>
      <vt:lpstr>IFT Wellness 12 Template</vt:lpstr>
      <vt:lpstr>Industry approaches to proactively mitigate missing MRLs  </vt:lpstr>
      <vt:lpstr>Structural shift in in trading environment</vt:lpstr>
      <vt:lpstr>More missing MRLs – prevalence of national MRL lists Number of countries – no weighting</vt:lpstr>
      <vt:lpstr>Publicly reported global MRL noncompliances</vt:lpstr>
      <vt:lpstr>Proportion of MRL noncompliances due to no MRL or default – provisional data </vt:lpstr>
      <vt:lpstr>MRL noncompliances by continent of origin</vt:lpstr>
      <vt:lpstr>MRL Noncompliances by Country of Origin</vt:lpstr>
      <vt:lpstr>MRL case studies underway by IAFN coalition</vt:lpstr>
      <vt:lpstr>Managing Risk of Noncompliance</vt:lpstr>
      <vt:lpstr>National list, defer to Codex – a solution?</vt:lpstr>
      <vt:lpstr>And now on to the panel!</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2014-10-30T22:48:40Z</dcterms:created>
  <dcterms:modified xsi:type="dcterms:W3CDTF">2018-02-26T04:42:34Z</dcterms:modified>
</cp:coreProperties>
</file>